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xml" ContentType="application/vnd.openxmlformats-officedocument.presentationml.tags+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3.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4.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handoutMasterIdLst>
    <p:handoutMasterId r:id="rId41"/>
  </p:handoutMasterIdLst>
  <p:sldIdLst>
    <p:sldId id="347" r:id="rId2"/>
    <p:sldId id="310" r:id="rId3"/>
    <p:sldId id="311" r:id="rId4"/>
    <p:sldId id="312" r:id="rId5"/>
    <p:sldId id="313" r:id="rId6"/>
    <p:sldId id="314" r:id="rId7"/>
    <p:sldId id="315" r:id="rId8"/>
    <p:sldId id="320" r:id="rId9"/>
    <p:sldId id="326" r:id="rId10"/>
    <p:sldId id="327" r:id="rId11"/>
    <p:sldId id="328" r:id="rId12"/>
    <p:sldId id="321" r:id="rId13"/>
    <p:sldId id="329" r:id="rId14"/>
    <p:sldId id="330" r:id="rId15"/>
    <p:sldId id="322" r:id="rId16"/>
    <p:sldId id="323" r:id="rId17"/>
    <p:sldId id="324" r:id="rId18"/>
    <p:sldId id="325" r:id="rId19"/>
    <p:sldId id="309" r:id="rId20"/>
    <p:sldId id="281" r:id="rId21"/>
    <p:sldId id="290" r:id="rId22"/>
    <p:sldId id="297" r:id="rId23"/>
    <p:sldId id="302" r:id="rId24"/>
    <p:sldId id="331" r:id="rId25"/>
    <p:sldId id="332" r:id="rId26"/>
    <p:sldId id="333" r:id="rId27"/>
    <p:sldId id="334" r:id="rId28"/>
    <p:sldId id="335" r:id="rId29"/>
    <p:sldId id="336" r:id="rId30"/>
    <p:sldId id="337" r:id="rId31"/>
    <p:sldId id="338" r:id="rId32"/>
    <p:sldId id="339" r:id="rId33"/>
    <p:sldId id="340" r:id="rId34"/>
    <p:sldId id="341" r:id="rId35"/>
    <p:sldId id="343" r:id="rId36"/>
    <p:sldId id="344" r:id="rId37"/>
    <p:sldId id="345" r:id="rId38"/>
    <p:sldId id="346"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0" d="100"/>
          <a:sy n="60" d="100"/>
        </p:scale>
        <p:origin x="-965"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a-I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'CT-Compare'!$C$14</c:f>
              <c:strCache>
                <c:ptCount val="1"/>
                <c:pt idx="0">
                  <c:v>Prevalence %</c:v>
                </c:pt>
              </c:strCache>
            </c:strRef>
          </c:tx>
          <c:invertIfNegative val="0"/>
          <c:dPt>
            <c:idx val="5"/>
            <c:invertIfNegative val="0"/>
            <c:bubble3D val="0"/>
            <c:spPr>
              <a:solidFill>
                <a:schemeClr val="accent2">
                  <a:lumMod val="75000"/>
                </a:schemeClr>
              </a:solidFill>
            </c:spPr>
            <c:extLst xmlns:c16r2="http://schemas.microsoft.com/office/drawing/2015/06/chart">
              <c:ext xmlns:c16="http://schemas.microsoft.com/office/drawing/2014/chart" uri="{C3380CC4-5D6E-409C-BE32-E72D297353CC}">
                <c16:uniqueId val="{00000001-9BDA-4BC9-82AD-C83EEEAB6A9E}"/>
              </c:ext>
            </c:extLst>
          </c:dPt>
          <c:cat>
            <c:strRef>
              <c:f>'CT-Compare'!$A$15:$A$20</c:f>
              <c:strCache>
                <c:ptCount val="6"/>
                <c:pt idx="0">
                  <c:v>African Region</c:v>
                </c:pt>
                <c:pt idx="1">
                  <c:v>Region of the Americas</c:v>
                </c:pt>
                <c:pt idx="2">
                  <c:v>European Region</c:v>
                </c:pt>
                <c:pt idx="3">
                  <c:v>South-East Asia Region</c:v>
                </c:pt>
                <c:pt idx="4">
                  <c:v>Western Pacific Region</c:v>
                </c:pt>
                <c:pt idx="5">
                  <c:v>MENA Region</c:v>
                </c:pt>
              </c:strCache>
            </c:strRef>
          </c:cat>
          <c:val>
            <c:numRef>
              <c:f>'CT-Compare'!$C$15:$C$20</c:f>
              <c:numCache>
                <c:formatCode>0.0</c:formatCode>
                <c:ptCount val="6"/>
                <c:pt idx="0">
                  <c:v>3.1</c:v>
                </c:pt>
                <c:pt idx="1">
                  <c:v>4.7</c:v>
                </c:pt>
                <c:pt idx="2">
                  <c:v>1.85</c:v>
                </c:pt>
                <c:pt idx="3">
                  <c:v>1.55</c:v>
                </c:pt>
                <c:pt idx="4">
                  <c:v>5.7</c:v>
                </c:pt>
                <c:pt idx="5">
                  <c:v>3.5</c:v>
                </c:pt>
              </c:numCache>
            </c:numRef>
          </c:val>
          <c:extLst xmlns:c16r2="http://schemas.microsoft.com/office/drawing/2015/06/chart">
            <c:ext xmlns:c16="http://schemas.microsoft.com/office/drawing/2014/chart" uri="{C3380CC4-5D6E-409C-BE32-E72D297353CC}">
              <c16:uniqueId val="{00000002-9BDA-4BC9-82AD-C83EEEAB6A9E}"/>
            </c:ext>
          </c:extLst>
        </c:ser>
        <c:dLbls>
          <c:showLegendKey val="0"/>
          <c:showVal val="0"/>
          <c:showCatName val="0"/>
          <c:showSerName val="0"/>
          <c:showPercent val="0"/>
          <c:showBubbleSize val="0"/>
        </c:dLbls>
        <c:gapWidth val="150"/>
        <c:axId val="37318656"/>
        <c:axId val="44411904"/>
      </c:barChart>
      <c:catAx>
        <c:axId val="37318656"/>
        <c:scaling>
          <c:orientation val="minMax"/>
        </c:scaling>
        <c:delete val="0"/>
        <c:axPos val="b"/>
        <c:numFmt formatCode="General" sourceLinked="0"/>
        <c:majorTickMark val="out"/>
        <c:minorTickMark val="none"/>
        <c:tickLblPos val="nextTo"/>
        <c:crossAx val="44411904"/>
        <c:crosses val="autoZero"/>
        <c:auto val="1"/>
        <c:lblAlgn val="ctr"/>
        <c:lblOffset val="100"/>
        <c:noMultiLvlLbl val="0"/>
      </c:catAx>
      <c:valAx>
        <c:axId val="44411904"/>
        <c:scaling>
          <c:orientation val="minMax"/>
        </c:scaling>
        <c:delete val="0"/>
        <c:axPos val="l"/>
        <c:majorGridlines>
          <c:spPr>
            <a:ln>
              <a:noFill/>
            </a:ln>
          </c:spPr>
        </c:majorGridlines>
        <c:title>
          <c:tx>
            <c:rich>
              <a:bodyPr rot="-5400000" vert="horz"/>
              <a:lstStyle/>
              <a:p>
                <a:pPr>
                  <a:defRPr sz="1200" b="1"/>
                </a:pPr>
                <a:r>
                  <a:rPr lang="en-US" sz="1200" b="1"/>
                  <a:t>Chlamydia prevalence (%)</a:t>
                </a:r>
              </a:p>
            </c:rich>
          </c:tx>
          <c:layout>
            <c:manualLayout>
              <c:xMode val="edge"/>
              <c:yMode val="edge"/>
              <c:x val="9.9206349206349392E-3"/>
              <c:y val="0.22295142251603595"/>
            </c:manualLayout>
          </c:layout>
          <c:overlay val="0"/>
        </c:title>
        <c:numFmt formatCode="0.0" sourceLinked="1"/>
        <c:majorTickMark val="out"/>
        <c:minorTickMark val="none"/>
        <c:tickLblPos val="nextTo"/>
        <c:crossAx val="37318656"/>
        <c:crosses val="autoZero"/>
        <c:crossBetween val="between"/>
      </c:valAx>
    </c:plotArea>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a-I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'Gon-Compare'!$C$14</c:f>
              <c:strCache>
                <c:ptCount val="1"/>
                <c:pt idx="0">
                  <c:v>Prevalence %</c:v>
                </c:pt>
              </c:strCache>
            </c:strRef>
          </c:tx>
          <c:spPr>
            <a:solidFill>
              <a:schemeClr val="accent1"/>
            </a:solidFill>
          </c:spPr>
          <c:invertIfNegative val="0"/>
          <c:dPt>
            <c:idx val="5"/>
            <c:invertIfNegative val="0"/>
            <c:bubble3D val="0"/>
            <c:spPr>
              <a:solidFill>
                <a:schemeClr val="accent2">
                  <a:lumMod val="75000"/>
                </a:schemeClr>
              </a:solidFill>
            </c:spPr>
            <c:extLst xmlns:c16r2="http://schemas.microsoft.com/office/drawing/2015/06/chart">
              <c:ext xmlns:c16="http://schemas.microsoft.com/office/drawing/2014/chart" uri="{C3380CC4-5D6E-409C-BE32-E72D297353CC}">
                <c16:uniqueId val="{00000001-966D-4FDB-9029-6586A62B7ADA}"/>
              </c:ext>
            </c:extLst>
          </c:dPt>
          <c:cat>
            <c:strRef>
              <c:f>'Gon-Compare'!$A$15:$A$20</c:f>
              <c:strCache>
                <c:ptCount val="6"/>
                <c:pt idx="0">
                  <c:v>African Region</c:v>
                </c:pt>
                <c:pt idx="1">
                  <c:v>Region of the Americas</c:v>
                </c:pt>
                <c:pt idx="2">
                  <c:v>European Region</c:v>
                </c:pt>
                <c:pt idx="3">
                  <c:v>South-East Asia Region</c:v>
                </c:pt>
                <c:pt idx="4">
                  <c:v>Western Pacific Region</c:v>
                </c:pt>
                <c:pt idx="5">
                  <c:v>MENA Region</c:v>
                </c:pt>
              </c:strCache>
            </c:strRef>
          </c:cat>
          <c:val>
            <c:numRef>
              <c:f>'Gon-Compare'!$C$15:$C$20</c:f>
              <c:numCache>
                <c:formatCode>0.0</c:formatCode>
                <c:ptCount val="6"/>
                <c:pt idx="0">
                  <c:v>1.1000000000000001</c:v>
                </c:pt>
                <c:pt idx="1">
                  <c:v>0.75000000000000089</c:v>
                </c:pt>
                <c:pt idx="2">
                  <c:v>0.30000000000000032</c:v>
                </c:pt>
                <c:pt idx="3">
                  <c:v>0.45</c:v>
                </c:pt>
                <c:pt idx="4">
                  <c:v>1.1000000000000001</c:v>
                </c:pt>
                <c:pt idx="5">
                  <c:v>0.60000000000000064</c:v>
                </c:pt>
              </c:numCache>
            </c:numRef>
          </c:val>
          <c:extLst xmlns:c16r2="http://schemas.microsoft.com/office/drawing/2015/06/chart">
            <c:ext xmlns:c16="http://schemas.microsoft.com/office/drawing/2014/chart" uri="{C3380CC4-5D6E-409C-BE32-E72D297353CC}">
              <c16:uniqueId val="{00000002-966D-4FDB-9029-6586A62B7ADA}"/>
            </c:ext>
          </c:extLst>
        </c:ser>
        <c:dLbls>
          <c:showLegendKey val="0"/>
          <c:showVal val="0"/>
          <c:showCatName val="0"/>
          <c:showSerName val="0"/>
          <c:showPercent val="0"/>
          <c:showBubbleSize val="0"/>
        </c:dLbls>
        <c:gapWidth val="150"/>
        <c:axId val="43817984"/>
        <c:axId val="106107648"/>
      </c:barChart>
      <c:catAx>
        <c:axId val="43817984"/>
        <c:scaling>
          <c:orientation val="minMax"/>
        </c:scaling>
        <c:delete val="0"/>
        <c:axPos val="b"/>
        <c:numFmt formatCode="General" sourceLinked="0"/>
        <c:majorTickMark val="out"/>
        <c:minorTickMark val="none"/>
        <c:tickLblPos val="nextTo"/>
        <c:crossAx val="106107648"/>
        <c:crosses val="autoZero"/>
        <c:auto val="1"/>
        <c:lblAlgn val="ctr"/>
        <c:lblOffset val="100"/>
        <c:noMultiLvlLbl val="0"/>
      </c:catAx>
      <c:valAx>
        <c:axId val="106107648"/>
        <c:scaling>
          <c:orientation val="minMax"/>
        </c:scaling>
        <c:delete val="0"/>
        <c:axPos val="l"/>
        <c:majorGridlines>
          <c:spPr>
            <a:ln>
              <a:noFill/>
            </a:ln>
          </c:spPr>
        </c:majorGridlines>
        <c:title>
          <c:tx>
            <c:rich>
              <a:bodyPr rot="-5400000" vert="horz"/>
              <a:lstStyle/>
              <a:p>
                <a:pPr>
                  <a:defRPr sz="1200" b="1"/>
                </a:pPr>
                <a:r>
                  <a:rPr lang="en-US" sz="1200" b="1"/>
                  <a:t>Gonorrhea prevalence (%)</a:t>
                </a:r>
              </a:p>
            </c:rich>
          </c:tx>
          <c:layout>
            <c:manualLayout>
              <c:xMode val="edge"/>
              <c:yMode val="edge"/>
              <c:x val="7.0921985815602896E-3"/>
              <c:y val="0.25385866077089764"/>
            </c:manualLayout>
          </c:layout>
          <c:overlay val="0"/>
        </c:title>
        <c:numFmt formatCode="0.0" sourceLinked="1"/>
        <c:majorTickMark val="in"/>
        <c:minorTickMark val="none"/>
        <c:tickLblPos val="nextTo"/>
        <c:crossAx val="43817984"/>
        <c:crosses val="autoZero"/>
        <c:crossBetween val="between"/>
      </c:valAx>
    </c:plotArea>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fa-I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'Syp-Compare'!$C$14</c:f>
              <c:strCache>
                <c:ptCount val="1"/>
                <c:pt idx="0">
                  <c:v>Prevalence %</c:v>
                </c:pt>
              </c:strCache>
            </c:strRef>
          </c:tx>
          <c:spPr>
            <a:solidFill>
              <a:schemeClr val="accent1"/>
            </a:solidFill>
          </c:spPr>
          <c:invertIfNegative val="0"/>
          <c:dPt>
            <c:idx val="5"/>
            <c:invertIfNegative val="0"/>
            <c:bubble3D val="0"/>
            <c:spPr>
              <a:solidFill>
                <a:schemeClr val="accent2">
                  <a:lumMod val="75000"/>
                </a:schemeClr>
              </a:solidFill>
            </c:spPr>
            <c:extLst xmlns:c16r2="http://schemas.microsoft.com/office/drawing/2015/06/chart">
              <c:ext xmlns:c16="http://schemas.microsoft.com/office/drawing/2014/chart" uri="{C3380CC4-5D6E-409C-BE32-E72D297353CC}">
                <c16:uniqueId val="{00000001-0EBD-431E-A399-BED9FD5B58A4}"/>
              </c:ext>
            </c:extLst>
          </c:dPt>
          <c:cat>
            <c:strRef>
              <c:f>'Syp-Compare'!$A$15:$A$20</c:f>
              <c:strCache>
                <c:ptCount val="6"/>
                <c:pt idx="0">
                  <c:v>African Region</c:v>
                </c:pt>
                <c:pt idx="1">
                  <c:v>Region of the Americas</c:v>
                </c:pt>
                <c:pt idx="2">
                  <c:v>European Region</c:v>
                </c:pt>
                <c:pt idx="3">
                  <c:v>South-East Asia Region</c:v>
                </c:pt>
                <c:pt idx="4">
                  <c:v>Western Pacific Region</c:v>
                </c:pt>
                <c:pt idx="5">
                  <c:v>MENA Region</c:v>
                </c:pt>
              </c:strCache>
            </c:strRef>
          </c:cat>
          <c:val>
            <c:numRef>
              <c:f>'Syp-Compare'!$C$15:$C$20</c:f>
              <c:numCache>
                <c:formatCode>0.0</c:formatCode>
                <c:ptCount val="6"/>
                <c:pt idx="0">
                  <c:v>1.7649999999999986</c:v>
                </c:pt>
                <c:pt idx="1">
                  <c:v>0.41000000000000031</c:v>
                </c:pt>
                <c:pt idx="2">
                  <c:v>0.16500000000000001</c:v>
                </c:pt>
                <c:pt idx="3">
                  <c:v>0.37000000000000038</c:v>
                </c:pt>
                <c:pt idx="4">
                  <c:v>0.23</c:v>
                </c:pt>
                <c:pt idx="5">
                  <c:v>0.49000000000000032</c:v>
                </c:pt>
              </c:numCache>
            </c:numRef>
          </c:val>
          <c:extLst xmlns:c16r2="http://schemas.microsoft.com/office/drawing/2015/06/chart">
            <c:ext xmlns:c16="http://schemas.microsoft.com/office/drawing/2014/chart" uri="{C3380CC4-5D6E-409C-BE32-E72D297353CC}">
              <c16:uniqueId val="{00000002-0EBD-431E-A399-BED9FD5B58A4}"/>
            </c:ext>
          </c:extLst>
        </c:ser>
        <c:dLbls>
          <c:showLegendKey val="0"/>
          <c:showVal val="0"/>
          <c:showCatName val="0"/>
          <c:showSerName val="0"/>
          <c:showPercent val="0"/>
          <c:showBubbleSize val="0"/>
        </c:dLbls>
        <c:gapWidth val="150"/>
        <c:axId val="41685376"/>
        <c:axId val="41686912"/>
      </c:barChart>
      <c:catAx>
        <c:axId val="41685376"/>
        <c:scaling>
          <c:orientation val="minMax"/>
        </c:scaling>
        <c:delete val="0"/>
        <c:axPos val="b"/>
        <c:numFmt formatCode="General" sourceLinked="0"/>
        <c:majorTickMark val="out"/>
        <c:minorTickMark val="none"/>
        <c:tickLblPos val="nextTo"/>
        <c:crossAx val="41686912"/>
        <c:crosses val="autoZero"/>
        <c:auto val="1"/>
        <c:lblAlgn val="ctr"/>
        <c:lblOffset val="100"/>
        <c:noMultiLvlLbl val="0"/>
      </c:catAx>
      <c:valAx>
        <c:axId val="41686912"/>
        <c:scaling>
          <c:orientation val="minMax"/>
        </c:scaling>
        <c:delete val="0"/>
        <c:axPos val="l"/>
        <c:majorGridlines>
          <c:spPr>
            <a:ln>
              <a:noFill/>
            </a:ln>
          </c:spPr>
        </c:majorGridlines>
        <c:title>
          <c:tx>
            <c:rich>
              <a:bodyPr rot="-5400000" vert="horz"/>
              <a:lstStyle/>
              <a:p>
                <a:pPr>
                  <a:defRPr sz="1200" b="0">
                    <a:latin typeface="+mn-lt"/>
                    <a:ea typeface="Adobe Song Std L" pitchFamily="18" charset="-128"/>
                    <a:cs typeface="Arial" pitchFamily="34" charset="0"/>
                  </a:defRPr>
                </a:pPr>
                <a:r>
                  <a:rPr lang="en-US" sz="1200" b="1">
                    <a:latin typeface="+mn-lt"/>
                    <a:ea typeface="Adobe Song Std L" pitchFamily="18" charset="-128"/>
                    <a:cs typeface="Arial" pitchFamily="34" charset="0"/>
                  </a:rPr>
                  <a:t>Syphilis prevalence (%)</a:t>
                </a:r>
              </a:p>
            </c:rich>
          </c:tx>
          <c:layout>
            <c:manualLayout>
              <c:xMode val="edge"/>
              <c:yMode val="edge"/>
              <c:x val="7.4906367041198641E-3"/>
              <c:y val="0.28246751355240557"/>
            </c:manualLayout>
          </c:layout>
          <c:overlay val="0"/>
        </c:title>
        <c:numFmt formatCode="0.0" sourceLinked="1"/>
        <c:majorTickMark val="in"/>
        <c:minorTickMark val="none"/>
        <c:tickLblPos val="nextTo"/>
        <c:crossAx val="41685376"/>
        <c:crosses val="autoZero"/>
        <c:crossBetween val="between"/>
      </c:valAx>
    </c:plotArea>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fa-I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'Trich-Compare'!$C$14</c:f>
              <c:strCache>
                <c:ptCount val="1"/>
                <c:pt idx="0">
                  <c:v>Prevalence %</c:v>
                </c:pt>
              </c:strCache>
            </c:strRef>
          </c:tx>
          <c:spPr>
            <a:solidFill>
              <a:schemeClr val="accent1"/>
            </a:solidFill>
          </c:spPr>
          <c:invertIfNegative val="0"/>
          <c:dPt>
            <c:idx val="5"/>
            <c:invertIfNegative val="0"/>
            <c:bubble3D val="0"/>
            <c:spPr>
              <a:solidFill>
                <a:schemeClr val="accent2">
                  <a:lumMod val="75000"/>
                </a:schemeClr>
              </a:solidFill>
            </c:spPr>
            <c:extLst xmlns:c16r2="http://schemas.microsoft.com/office/drawing/2015/06/chart">
              <c:ext xmlns:c16="http://schemas.microsoft.com/office/drawing/2014/chart" uri="{C3380CC4-5D6E-409C-BE32-E72D297353CC}">
                <c16:uniqueId val="{00000001-BC16-42E6-BDC6-2494D54E03A8}"/>
              </c:ext>
            </c:extLst>
          </c:dPt>
          <c:cat>
            <c:strRef>
              <c:f>'Trich-Compare'!$A$15:$A$20</c:f>
              <c:strCache>
                <c:ptCount val="6"/>
                <c:pt idx="0">
                  <c:v>African Region</c:v>
                </c:pt>
                <c:pt idx="1">
                  <c:v>Region of the Americas</c:v>
                </c:pt>
                <c:pt idx="2">
                  <c:v>European Region</c:v>
                </c:pt>
                <c:pt idx="3">
                  <c:v>South-East Asia Region</c:v>
                </c:pt>
                <c:pt idx="4">
                  <c:v>Western Pacific Region</c:v>
                </c:pt>
                <c:pt idx="5">
                  <c:v>MENA Region</c:v>
                </c:pt>
              </c:strCache>
            </c:strRef>
          </c:cat>
          <c:val>
            <c:numRef>
              <c:f>'Trich-Compare'!$C$15:$C$20</c:f>
              <c:numCache>
                <c:formatCode>0.0</c:formatCode>
                <c:ptCount val="6"/>
                <c:pt idx="0">
                  <c:v>6.35</c:v>
                </c:pt>
                <c:pt idx="1">
                  <c:v>4.5</c:v>
                </c:pt>
                <c:pt idx="2">
                  <c:v>0.55000000000000004</c:v>
                </c:pt>
                <c:pt idx="3">
                  <c:v>1</c:v>
                </c:pt>
                <c:pt idx="4">
                  <c:v>3.05</c:v>
                </c:pt>
                <c:pt idx="5">
                  <c:v>2.7</c:v>
                </c:pt>
              </c:numCache>
            </c:numRef>
          </c:val>
          <c:extLst xmlns:c16r2="http://schemas.microsoft.com/office/drawing/2015/06/chart">
            <c:ext xmlns:c16="http://schemas.microsoft.com/office/drawing/2014/chart" uri="{C3380CC4-5D6E-409C-BE32-E72D297353CC}">
              <c16:uniqueId val="{00000002-BC16-42E6-BDC6-2494D54E03A8}"/>
            </c:ext>
          </c:extLst>
        </c:ser>
        <c:dLbls>
          <c:showLegendKey val="0"/>
          <c:showVal val="0"/>
          <c:showCatName val="0"/>
          <c:showSerName val="0"/>
          <c:showPercent val="0"/>
          <c:showBubbleSize val="0"/>
        </c:dLbls>
        <c:gapWidth val="150"/>
        <c:axId val="41826944"/>
        <c:axId val="106639744"/>
      </c:barChart>
      <c:catAx>
        <c:axId val="41826944"/>
        <c:scaling>
          <c:orientation val="minMax"/>
        </c:scaling>
        <c:delete val="0"/>
        <c:axPos val="b"/>
        <c:numFmt formatCode="General" sourceLinked="0"/>
        <c:majorTickMark val="out"/>
        <c:minorTickMark val="none"/>
        <c:tickLblPos val="nextTo"/>
        <c:crossAx val="106639744"/>
        <c:crosses val="autoZero"/>
        <c:auto val="1"/>
        <c:lblAlgn val="ctr"/>
        <c:lblOffset val="100"/>
        <c:noMultiLvlLbl val="0"/>
      </c:catAx>
      <c:valAx>
        <c:axId val="106639744"/>
        <c:scaling>
          <c:orientation val="minMax"/>
        </c:scaling>
        <c:delete val="0"/>
        <c:axPos val="l"/>
        <c:majorGridlines>
          <c:spPr>
            <a:ln>
              <a:noFill/>
            </a:ln>
          </c:spPr>
        </c:majorGridlines>
        <c:title>
          <c:tx>
            <c:rich>
              <a:bodyPr rot="-5400000" vert="horz"/>
              <a:lstStyle/>
              <a:p>
                <a:pPr>
                  <a:defRPr sz="1200" b="1"/>
                </a:pPr>
                <a:r>
                  <a:rPr lang="en-US" sz="1200" b="1"/>
                  <a:t>Trichomoniasis</a:t>
                </a:r>
                <a:r>
                  <a:rPr lang="en-US" sz="1200" b="1" baseline="0"/>
                  <a:t> p</a:t>
                </a:r>
                <a:r>
                  <a:rPr lang="en-US" sz="1200" b="1"/>
                  <a:t>revalence  (%)</a:t>
                </a:r>
              </a:p>
            </c:rich>
          </c:tx>
          <c:layout>
            <c:manualLayout>
              <c:xMode val="edge"/>
              <c:yMode val="edge"/>
              <c:x val="0"/>
              <c:y val="0.24113425595524191"/>
            </c:manualLayout>
          </c:layout>
          <c:overlay val="0"/>
        </c:title>
        <c:numFmt formatCode="0.0" sourceLinked="1"/>
        <c:majorTickMark val="in"/>
        <c:minorTickMark val="none"/>
        <c:tickLblPos val="nextTo"/>
        <c:crossAx val="41826944"/>
        <c:crosses val="autoZero"/>
        <c:crossBetween val="between"/>
      </c:valAx>
    </c:plotArea>
    <c:plotVisOnly val="1"/>
    <c:dispBlanksAs val="gap"/>
    <c:showDLblsOverMax val="0"/>
  </c:chart>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495E28-46E9-49C2-AACE-B727A05B1AA9}" type="doc">
      <dgm:prSet loTypeId="urn:microsoft.com/office/officeart/2005/8/layout/cycle4#1" loCatId="cycle" qsTypeId="urn:microsoft.com/office/officeart/2005/8/quickstyle/simple1" qsCatId="simple" csTypeId="urn:microsoft.com/office/officeart/2005/8/colors/accent1_2" csCatId="accent1" phldr="1"/>
      <dgm:spPr/>
      <dgm:t>
        <a:bodyPr/>
        <a:lstStyle/>
        <a:p>
          <a:pPr rtl="1"/>
          <a:endParaRPr lang="fa-IR"/>
        </a:p>
      </dgm:t>
    </dgm:pt>
    <dgm:pt modelId="{202059EE-D800-41B3-BD00-0B1550028144}">
      <dgm:prSet phldrT="[Text]" custT="1"/>
      <dgm:spPr/>
      <dgm:t>
        <a:bodyPr/>
        <a:lstStyle/>
        <a:p>
          <a:pPr rtl="1"/>
          <a:r>
            <a:rPr lang="fa-IR" sz="1600" dirty="0" smtClean="0"/>
            <a:t>کاهش آسیب</a:t>
          </a:r>
          <a:endParaRPr lang="fa-IR" sz="1600" dirty="0"/>
        </a:p>
      </dgm:t>
    </dgm:pt>
    <dgm:pt modelId="{207A8728-4CE1-431B-BD84-6DEDB1D0BBD3}" type="parTrans" cxnId="{9C5C485B-C6AF-4EB9-BD3F-5B88A8ECA78C}">
      <dgm:prSet/>
      <dgm:spPr/>
      <dgm:t>
        <a:bodyPr/>
        <a:lstStyle/>
        <a:p>
          <a:pPr rtl="1"/>
          <a:endParaRPr lang="fa-IR" sz="2800"/>
        </a:p>
      </dgm:t>
    </dgm:pt>
    <dgm:pt modelId="{A03A359F-FB2A-4C94-BAF7-C9B2EE174B07}" type="sibTrans" cxnId="{9C5C485B-C6AF-4EB9-BD3F-5B88A8ECA78C}">
      <dgm:prSet/>
      <dgm:spPr/>
      <dgm:t>
        <a:bodyPr/>
        <a:lstStyle/>
        <a:p>
          <a:pPr rtl="1"/>
          <a:endParaRPr lang="fa-IR" sz="2800"/>
        </a:p>
      </dgm:t>
    </dgm:pt>
    <dgm:pt modelId="{50F7F582-8405-420E-B810-6121DAE2EB92}">
      <dgm:prSet phldrT="[Text]" custT="1"/>
      <dgm:spPr/>
      <dgm:t>
        <a:bodyPr/>
        <a:lstStyle/>
        <a:p>
          <a:pPr rtl="1"/>
          <a:r>
            <a:rPr lang="fa-IR" sz="1600" dirty="0" smtClean="0"/>
            <a:t>مراقبت و درمان</a:t>
          </a:r>
          <a:endParaRPr lang="fa-IR" sz="1600" dirty="0"/>
        </a:p>
      </dgm:t>
    </dgm:pt>
    <dgm:pt modelId="{285E664E-B774-4F6B-982B-7135053EF938}" type="parTrans" cxnId="{A3793443-8CAC-4BB3-A21D-784FC458A7FB}">
      <dgm:prSet/>
      <dgm:spPr/>
      <dgm:t>
        <a:bodyPr/>
        <a:lstStyle/>
        <a:p>
          <a:pPr rtl="1"/>
          <a:endParaRPr lang="fa-IR" sz="2800"/>
        </a:p>
      </dgm:t>
    </dgm:pt>
    <dgm:pt modelId="{B83BC3D4-AFEA-4482-A47E-B44D5ABCE120}" type="sibTrans" cxnId="{A3793443-8CAC-4BB3-A21D-784FC458A7FB}">
      <dgm:prSet/>
      <dgm:spPr/>
      <dgm:t>
        <a:bodyPr/>
        <a:lstStyle/>
        <a:p>
          <a:pPr rtl="1"/>
          <a:endParaRPr lang="fa-IR" sz="2800"/>
        </a:p>
      </dgm:t>
    </dgm:pt>
    <dgm:pt modelId="{5A3F9AE3-4DB5-4CDB-995B-8CF47EC1A4A5}">
      <dgm:prSet phldrT="[Text]" custT="1"/>
      <dgm:spPr/>
      <dgm:t>
        <a:bodyPr/>
        <a:lstStyle/>
        <a:p>
          <a:pPr rtl="1"/>
          <a:r>
            <a:rPr lang="fa-IR" sz="1600" dirty="0" smtClean="0"/>
            <a:t>حمایت و توانمند سازی</a:t>
          </a:r>
          <a:endParaRPr lang="fa-IR" sz="1600" dirty="0"/>
        </a:p>
      </dgm:t>
    </dgm:pt>
    <dgm:pt modelId="{DCB12DEF-19CF-4ADE-89D2-21329B03D484}" type="parTrans" cxnId="{B68BA1DC-AFC4-48FF-9BBD-7B10268C7146}">
      <dgm:prSet/>
      <dgm:spPr/>
      <dgm:t>
        <a:bodyPr/>
        <a:lstStyle/>
        <a:p>
          <a:pPr rtl="1"/>
          <a:endParaRPr lang="fa-IR" sz="2800"/>
        </a:p>
      </dgm:t>
    </dgm:pt>
    <dgm:pt modelId="{789F9118-3E2B-4BCC-9E02-2D21DC389A0A}" type="sibTrans" cxnId="{B68BA1DC-AFC4-48FF-9BBD-7B10268C7146}">
      <dgm:prSet/>
      <dgm:spPr/>
      <dgm:t>
        <a:bodyPr/>
        <a:lstStyle/>
        <a:p>
          <a:pPr rtl="1"/>
          <a:endParaRPr lang="fa-IR" sz="2800"/>
        </a:p>
      </dgm:t>
    </dgm:pt>
    <dgm:pt modelId="{7C6FF546-0FDD-4CDF-8089-6F4D06658328}">
      <dgm:prSet phldrT="[Text]" custT="1"/>
      <dgm:spPr/>
      <dgm:t>
        <a:bodyPr/>
        <a:lstStyle/>
        <a:p>
          <a:pPr rtl="1"/>
          <a:r>
            <a:rPr lang="fa-IR" sz="1600" dirty="0" smtClean="0"/>
            <a:t>آموزش و اطلاع رسانی</a:t>
          </a:r>
          <a:endParaRPr lang="fa-IR" sz="1600" dirty="0"/>
        </a:p>
      </dgm:t>
    </dgm:pt>
    <dgm:pt modelId="{3B2CE31F-77C6-4367-A24A-9A06641DA742}" type="parTrans" cxnId="{021C7871-5D78-4875-9EA5-60F6ED675FC8}">
      <dgm:prSet/>
      <dgm:spPr/>
      <dgm:t>
        <a:bodyPr/>
        <a:lstStyle/>
        <a:p>
          <a:pPr rtl="1"/>
          <a:endParaRPr lang="fa-IR" sz="2800"/>
        </a:p>
      </dgm:t>
    </dgm:pt>
    <dgm:pt modelId="{09E819EC-24B8-4CD0-9AF1-C68A2E3BBEDA}" type="sibTrans" cxnId="{021C7871-5D78-4875-9EA5-60F6ED675FC8}">
      <dgm:prSet/>
      <dgm:spPr/>
      <dgm:t>
        <a:bodyPr/>
        <a:lstStyle/>
        <a:p>
          <a:pPr rtl="1"/>
          <a:endParaRPr lang="fa-IR" sz="2800"/>
        </a:p>
      </dgm:t>
    </dgm:pt>
    <dgm:pt modelId="{BDF473D5-1197-4CF1-9115-1A399FAA2568}" type="pres">
      <dgm:prSet presAssocID="{F5495E28-46E9-49C2-AACE-B727A05B1AA9}" presName="cycleMatrixDiagram" presStyleCnt="0">
        <dgm:presLayoutVars>
          <dgm:chMax val="1"/>
          <dgm:dir/>
          <dgm:animLvl val="lvl"/>
          <dgm:resizeHandles val="exact"/>
        </dgm:presLayoutVars>
      </dgm:prSet>
      <dgm:spPr/>
      <dgm:t>
        <a:bodyPr/>
        <a:lstStyle/>
        <a:p>
          <a:pPr rtl="1"/>
          <a:endParaRPr lang="fa-IR"/>
        </a:p>
      </dgm:t>
    </dgm:pt>
    <dgm:pt modelId="{65899919-EB02-4BD8-8B05-50101756CAF7}" type="pres">
      <dgm:prSet presAssocID="{F5495E28-46E9-49C2-AACE-B727A05B1AA9}" presName="children" presStyleCnt="0"/>
      <dgm:spPr/>
    </dgm:pt>
    <dgm:pt modelId="{A4536DB7-561F-47E6-ADE1-D417048B81EB}" type="pres">
      <dgm:prSet presAssocID="{F5495E28-46E9-49C2-AACE-B727A05B1AA9}" presName="childPlaceholder" presStyleCnt="0"/>
      <dgm:spPr/>
    </dgm:pt>
    <dgm:pt modelId="{E2682723-8541-4AB1-A382-A3325174774D}" type="pres">
      <dgm:prSet presAssocID="{F5495E28-46E9-49C2-AACE-B727A05B1AA9}" presName="circle" presStyleCnt="0"/>
      <dgm:spPr/>
    </dgm:pt>
    <dgm:pt modelId="{9B7B6B55-FEFA-46C4-809F-D1894B3CDBF9}" type="pres">
      <dgm:prSet presAssocID="{F5495E28-46E9-49C2-AACE-B727A05B1AA9}" presName="quadrant1" presStyleLbl="node1" presStyleIdx="0" presStyleCnt="4">
        <dgm:presLayoutVars>
          <dgm:chMax val="1"/>
          <dgm:bulletEnabled val="1"/>
        </dgm:presLayoutVars>
      </dgm:prSet>
      <dgm:spPr/>
      <dgm:t>
        <a:bodyPr/>
        <a:lstStyle/>
        <a:p>
          <a:pPr rtl="1"/>
          <a:endParaRPr lang="fa-IR"/>
        </a:p>
      </dgm:t>
    </dgm:pt>
    <dgm:pt modelId="{BAE0148D-C3A7-4814-8A3C-5551098CE058}" type="pres">
      <dgm:prSet presAssocID="{F5495E28-46E9-49C2-AACE-B727A05B1AA9}" presName="quadrant2" presStyleLbl="node1" presStyleIdx="1" presStyleCnt="4" custLinFactNeighborX="-440" custLinFactNeighborY="1013">
        <dgm:presLayoutVars>
          <dgm:chMax val="1"/>
          <dgm:bulletEnabled val="1"/>
        </dgm:presLayoutVars>
      </dgm:prSet>
      <dgm:spPr/>
      <dgm:t>
        <a:bodyPr/>
        <a:lstStyle/>
        <a:p>
          <a:pPr rtl="1"/>
          <a:endParaRPr lang="fa-IR"/>
        </a:p>
      </dgm:t>
    </dgm:pt>
    <dgm:pt modelId="{D2E6E430-D2D7-4D5B-971C-0DF0A1DB42AA}" type="pres">
      <dgm:prSet presAssocID="{F5495E28-46E9-49C2-AACE-B727A05B1AA9}" presName="quadrant3" presStyleLbl="node1" presStyleIdx="2" presStyleCnt="4" custLinFactNeighborY="1502">
        <dgm:presLayoutVars>
          <dgm:chMax val="1"/>
          <dgm:bulletEnabled val="1"/>
        </dgm:presLayoutVars>
      </dgm:prSet>
      <dgm:spPr/>
      <dgm:t>
        <a:bodyPr/>
        <a:lstStyle/>
        <a:p>
          <a:pPr rtl="1"/>
          <a:endParaRPr lang="fa-IR"/>
        </a:p>
      </dgm:t>
    </dgm:pt>
    <dgm:pt modelId="{F06CA6A5-5E11-446B-BA37-CE45F748B8FF}" type="pres">
      <dgm:prSet presAssocID="{F5495E28-46E9-49C2-AACE-B727A05B1AA9}" presName="quadrant4" presStyleLbl="node1" presStyleIdx="3" presStyleCnt="4">
        <dgm:presLayoutVars>
          <dgm:chMax val="1"/>
          <dgm:bulletEnabled val="1"/>
        </dgm:presLayoutVars>
      </dgm:prSet>
      <dgm:spPr/>
      <dgm:t>
        <a:bodyPr/>
        <a:lstStyle/>
        <a:p>
          <a:pPr rtl="1"/>
          <a:endParaRPr lang="fa-IR"/>
        </a:p>
      </dgm:t>
    </dgm:pt>
    <dgm:pt modelId="{CE702CE2-F9CD-4419-B67B-BDA553F143B6}" type="pres">
      <dgm:prSet presAssocID="{F5495E28-46E9-49C2-AACE-B727A05B1AA9}" presName="quadrantPlaceholder" presStyleCnt="0"/>
      <dgm:spPr/>
    </dgm:pt>
    <dgm:pt modelId="{A0711E53-974B-493A-9CFB-03D032FF0FCA}" type="pres">
      <dgm:prSet presAssocID="{F5495E28-46E9-49C2-AACE-B727A05B1AA9}" presName="center1" presStyleLbl="fgShp" presStyleIdx="0" presStyleCnt="2" custLinFactY="-176522" custLinFactNeighborY="-200000"/>
      <dgm:spPr>
        <a:ln>
          <a:solidFill>
            <a:schemeClr val="accent1">
              <a:lumMod val="50000"/>
            </a:schemeClr>
          </a:solidFill>
        </a:ln>
      </dgm:spPr>
    </dgm:pt>
    <dgm:pt modelId="{C9D543EB-428C-40FE-B39D-77AB6BDA6EEE}" type="pres">
      <dgm:prSet presAssocID="{F5495E28-46E9-49C2-AACE-B727A05B1AA9}" presName="center2" presStyleLbl="fgShp" presStyleIdx="1" presStyleCnt="2" custLinFactY="-198521" custLinFactNeighborY="-200000"/>
      <dgm:spPr>
        <a:ln>
          <a:solidFill>
            <a:schemeClr val="accent1">
              <a:lumMod val="50000"/>
            </a:schemeClr>
          </a:solidFill>
        </a:ln>
      </dgm:spPr>
    </dgm:pt>
  </dgm:ptLst>
  <dgm:cxnLst>
    <dgm:cxn modelId="{A3793443-8CAC-4BB3-A21D-784FC458A7FB}" srcId="{F5495E28-46E9-49C2-AACE-B727A05B1AA9}" destId="{50F7F582-8405-420E-B810-6121DAE2EB92}" srcOrd="1" destOrd="0" parTransId="{285E664E-B774-4F6B-982B-7135053EF938}" sibTransId="{B83BC3D4-AFEA-4482-A47E-B44D5ABCE120}"/>
    <dgm:cxn modelId="{B68BA1DC-AFC4-48FF-9BBD-7B10268C7146}" srcId="{F5495E28-46E9-49C2-AACE-B727A05B1AA9}" destId="{5A3F9AE3-4DB5-4CDB-995B-8CF47EC1A4A5}" srcOrd="2" destOrd="0" parTransId="{DCB12DEF-19CF-4ADE-89D2-21329B03D484}" sibTransId="{789F9118-3E2B-4BCC-9E02-2D21DC389A0A}"/>
    <dgm:cxn modelId="{E79016BE-B806-45BF-AF28-E40C348A06A3}" type="presOf" srcId="{F5495E28-46E9-49C2-AACE-B727A05B1AA9}" destId="{BDF473D5-1197-4CF1-9115-1A399FAA2568}" srcOrd="0" destOrd="0" presId="urn:microsoft.com/office/officeart/2005/8/layout/cycle4#1"/>
    <dgm:cxn modelId="{56713980-83A7-403C-B6DD-7D73B250DE51}" type="presOf" srcId="{7C6FF546-0FDD-4CDF-8089-6F4D06658328}" destId="{F06CA6A5-5E11-446B-BA37-CE45F748B8FF}" srcOrd="0" destOrd="0" presId="urn:microsoft.com/office/officeart/2005/8/layout/cycle4#1"/>
    <dgm:cxn modelId="{559AAA80-AA38-4A3A-B4BA-0B4210E8430F}" type="presOf" srcId="{5A3F9AE3-4DB5-4CDB-995B-8CF47EC1A4A5}" destId="{D2E6E430-D2D7-4D5B-971C-0DF0A1DB42AA}" srcOrd="0" destOrd="0" presId="urn:microsoft.com/office/officeart/2005/8/layout/cycle4#1"/>
    <dgm:cxn modelId="{A64F420A-2B84-46F4-9C83-BD50D9319B75}" type="presOf" srcId="{50F7F582-8405-420E-B810-6121DAE2EB92}" destId="{BAE0148D-C3A7-4814-8A3C-5551098CE058}" srcOrd="0" destOrd="0" presId="urn:microsoft.com/office/officeart/2005/8/layout/cycle4#1"/>
    <dgm:cxn modelId="{A0A76C8D-8A64-4E50-9BE0-43B6DFFD880B}" type="presOf" srcId="{202059EE-D800-41B3-BD00-0B1550028144}" destId="{9B7B6B55-FEFA-46C4-809F-D1894B3CDBF9}" srcOrd="0" destOrd="0" presId="urn:microsoft.com/office/officeart/2005/8/layout/cycle4#1"/>
    <dgm:cxn modelId="{9C5C485B-C6AF-4EB9-BD3F-5B88A8ECA78C}" srcId="{F5495E28-46E9-49C2-AACE-B727A05B1AA9}" destId="{202059EE-D800-41B3-BD00-0B1550028144}" srcOrd="0" destOrd="0" parTransId="{207A8728-4CE1-431B-BD84-6DEDB1D0BBD3}" sibTransId="{A03A359F-FB2A-4C94-BAF7-C9B2EE174B07}"/>
    <dgm:cxn modelId="{021C7871-5D78-4875-9EA5-60F6ED675FC8}" srcId="{F5495E28-46E9-49C2-AACE-B727A05B1AA9}" destId="{7C6FF546-0FDD-4CDF-8089-6F4D06658328}" srcOrd="3" destOrd="0" parTransId="{3B2CE31F-77C6-4367-A24A-9A06641DA742}" sibTransId="{09E819EC-24B8-4CD0-9AF1-C68A2E3BBEDA}"/>
    <dgm:cxn modelId="{F8E02C51-3B6A-4589-A52A-43F920EBA18E}" type="presParOf" srcId="{BDF473D5-1197-4CF1-9115-1A399FAA2568}" destId="{65899919-EB02-4BD8-8B05-50101756CAF7}" srcOrd="0" destOrd="0" presId="urn:microsoft.com/office/officeart/2005/8/layout/cycle4#1"/>
    <dgm:cxn modelId="{0BA3DECB-EE8A-4D7E-8DC2-79D8B991D8A9}" type="presParOf" srcId="{65899919-EB02-4BD8-8B05-50101756CAF7}" destId="{A4536DB7-561F-47E6-ADE1-D417048B81EB}" srcOrd="0" destOrd="0" presId="urn:microsoft.com/office/officeart/2005/8/layout/cycle4#1"/>
    <dgm:cxn modelId="{3E05466A-20BE-46E8-9BE4-D04C79AE119C}" type="presParOf" srcId="{BDF473D5-1197-4CF1-9115-1A399FAA2568}" destId="{E2682723-8541-4AB1-A382-A3325174774D}" srcOrd="1" destOrd="0" presId="urn:microsoft.com/office/officeart/2005/8/layout/cycle4#1"/>
    <dgm:cxn modelId="{A2C364E6-FC46-464C-B509-9A33D586149B}" type="presParOf" srcId="{E2682723-8541-4AB1-A382-A3325174774D}" destId="{9B7B6B55-FEFA-46C4-809F-D1894B3CDBF9}" srcOrd="0" destOrd="0" presId="urn:microsoft.com/office/officeart/2005/8/layout/cycle4#1"/>
    <dgm:cxn modelId="{D32A6D59-1E5C-40B2-99DA-30B2C8773FBE}" type="presParOf" srcId="{E2682723-8541-4AB1-A382-A3325174774D}" destId="{BAE0148D-C3A7-4814-8A3C-5551098CE058}" srcOrd="1" destOrd="0" presId="urn:microsoft.com/office/officeart/2005/8/layout/cycle4#1"/>
    <dgm:cxn modelId="{B7372A28-0D11-4A63-ADA0-F81D3EC15635}" type="presParOf" srcId="{E2682723-8541-4AB1-A382-A3325174774D}" destId="{D2E6E430-D2D7-4D5B-971C-0DF0A1DB42AA}" srcOrd="2" destOrd="0" presId="urn:microsoft.com/office/officeart/2005/8/layout/cycle4#1"/>
    <dgm:cxn modelId="{54EA86D2-CE06-4DE8-8A0C-235C09D28A1A}" type="presParOf" srcId="{E2682723-8541-4AB1-A382-A3325174774D}" destId="{F06CA6A5-5E11-446B-BA37-CE45F748B8FF}" srcOrd="3" destOrd="0" presId="urn:microsoft.com/office/officeart/2005/8/layout/cycle4#1"/>
    <dgm:cxn modelId="{5AB766C2-444D-43C6-89B3-793222C21AF6}" type="presParOf" srcId="{E2682723-8541-4AB1-A382-A3325174774D}" destId="{CE702CE2-F9CD-4419-B67B-BDA553F143B6}" srcOrd="4" destOrd="0" presId="urn:microsoft.com/office/officeart/2005/8/layout/cycle4#1"/>
    <dgm:cxn modelId="{78207C05-1204-4F57-8E24-B025961F4FBE}" type="presParOf" srcId="{BDF473D5-1197-4CF1-9115-1A399FAA2568}" destId="{A0711E53-974B-493A-9CFB-03D032FF0FCA}" srcOrd="2" destOrd="0" presId="urn:microsoft.com/office/officeart/2005/8/layout/cycle4#1"/>
    <dgm:cxn modelId="{8C35272B-16D9-4716-9931-A2E40D94CBC5}" type="presParOf" srcId="{BDF473D5-1197-4CF1-9115-1A399FAA2568}" destId="{C9D543EB-428C-40FE-B39D-77AB6BDA6EEE}" srcOrd="3" destOrd="0" presId="urn:microsoft.com/office/officeart/2005/8/layout/cycle4#1"/>
  </dgm:cxnLst>
  <dgm:bg>
    <a:solidFill>
      <a:schemeClr val="accent5">
        <a:lumMod val="20000"/>
        <a:lumOff val="80000"/>
      </a:schemeClr>
    </a:solidFill>
  </dgm:bg>
  <dgm:whole>
    <a:ln>
      <a:solidFill>
        <a:schemeClr val="accent1">
          <a:lumMod val="50000"/>
        </a:schemeClr>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7B6B55-FEFA-46C4-809F-D1894B3CDBF9}">
      <dsp:nvSpPr>
        <dsp:cNvPr id="0" name=""/>
        <dsp:cNvSpPr/>
      </dsp:nvSpPr>
      <dsp:spPr>
        <a:xfrm>
          <a:off x="663622" y="147760"/>
          <a:ext cx="1122460" cy="1122460"/>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1">
            <a:lnSpc>
              <a:spcPct val="90000"/>
            </a:lnSpc>
            <a:spcBef>
              <a:spcPct val="0"/>
            </a:spcBef>
            <a:spcAft>
              <a:spcPct val="35000"/>
            </a:spcAft>
          </a:pPr>
          <a:r>
            <a:rPr lang="fa-IR" sz="1600" kern="1200" dirty="0" smtClean="0"/>
            <a:t>کاهش آسیب</a:t>
          </a:r>
          <a:endParaRPr lang="fa-IR" sz="1600" kern="1200" dirty="0"/>
        </a:p>
      </dsp:txBody>
      <dsp:txXfrm>
        <a:off x="992383" y="476521"/>
        <a:ext cx="793699" cy="793699"/>
      </dsp:txXfrm>
    </dsp:sp>
    <dsp:sp modelId="{BAE0148D-C3A7-4814-8A3C-5551098CE058}">
      <dsp:nvSpPr>
        <dsp:cNvPr id="0" name=""/>
        <dsp:cNvSpPr/>
      </dsp:nvSpPr>
      <dsp:spPr>
        <a:xfrm rot="5400000">
          <a:off x="1832990" y="159130"/>
          <a:ext cx="1122460" cy="1122460"/>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1">
            <a:lnSpc>
              <a:spcPct val="90000"/>
            </a:lnSpc>
            <a:spcBef>
              <a:spcPct val="0"/>
            </a:spcBef>
            <a:spcAft>
              <a:spcPct val="35000"/>
            </a:spcAft>
          </a:pPr>
          <a:r>
            <a:rPr lang="fa-IR" sz="1600" kern="1200" dirty="0" smtClean="0"/>
            <a:t>مراقبت و درمان</a:t>
          </a:r>
          <a:endParaRPr lang="fa-IR" sz="1600" kern="1200" dirty="0"/>
        </a:p>
      </dsp:txBody>
      <dsp:txXfrm rot="-5400000">
        <a:off x="1832990" y="487891"/>
        <a:ext cx="793699" cy="793699"/>
      </dsp:txXfrm>
    </dsp:sp>
    <dsp:sp modelId="{D2E6E430-D2D7-4D5B-971C-0DF0A1DB42AA}">
      <dsp:nvSpPr>
        <dsp:cNvPr id="0" name=""/>
        <dsp:cNvSpPr/>
      </dsp:nvSpPr>
      <dsp:spPr>
        <a:xfrm rot="10800000">
          <a:off x="1837928" y="1338926"/>
          <a:ext cx="1122460" cy="1122460"/>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1">
            <a:lnSpc>
              <a:spcPct val="90000"/>
            </a:lnSpc>
            <a:spcBef>
              <a:spcPct val="0"/>
            </a:spcBef>
            <a:spcAft>
              <a:spcPct val="35000"/>
            </a:spcAft>
          </a:pPr>
          <a:r>
            <a:rPr lang="fa-IR" sz="1600" kern="1200" dirty="0" smtClean="0"/>
            <a:t>حمایت و توانمند سازی</a:t>
          </a:r>
          <a:endParaRPr lang="fa-IR" sz="1600" kern="1200" dirty="0"/>
        </a:p>
      </dsp:txBody>
      <dsp:txXfrm rot="10800000">
        <a:off x="1837928" y="1338926"/>
        <a:ext cx="793699" cy="793699"/>
      </dsp:txXfrm>
    </dsp:sp>
    <dsp:sp modelId="{F06CA6A5-5E11-446B-BA37-CE45F748B8FF}">
      <dsp:nvSpPr>
        <dsp:cNvPr id="0" name=""/>
        <dsp:cNvSpPr/>
      </dsp:nvSpPr>
      <dsp:spPr>
        <a:xfrm rot="16200000">
          <a:off x="663622" y="1322066"/>
          <a:ext cx="1122460" cy="1122460"/>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1">
            <a:lnSpc>
              <a:spcPct val="90000"/>
            </a:lnSpc>
            <a:spcBef>
              <a:spcPct val="0"/>
            </a:spcBef>
            <a:spcAft>
              <a:spcPct val="35000"/>
            </a:spcAft>
          </a:pPr>
          <a:r>
            <a:rPr lang="fa-IR" sz="1600" kern="1200" dirty="0" smtClean="0"/>
            <a:t>آموزش و اطلاع رسانی</a:t>
          </a:r>
          <a:endParaRPr lang="fa-IR" sz="1600" kern="1200" dirty="0"/>
        </a:p>
      </dsp:txBody>
      <dsp:txXfrm rot="5400000">
        <a:off x="992383" y="1322066"/>
        <a:ext cx="793699" cy="793699"/>
      </dsp:txXfrm>
    </dsp:sp>
    <dsp:sp modelId="{A0711E53-974B-493A-9CFB-03D032FF0FCA}">
      <dsp:nvSpPr>
        <dsp:cNvPr id="0" name=""/>
        <dsp:cNvSpPr/>
      </dsp:nvSpPr>
      <dsp:spPr>
        <a:xfrm>
          <a:off x="1618232" y="-168498"/>
          <a:ext cx="387547" cy="336997"/>
        </a:xfrm>
        <a:prstGeom prst="circularArrow">
          <a:avLst/>
        </a:prstGeom>
        <a:solidFill>
          <a:schemeClr val="accent1">
            <a:tint val="60000"/>
            <a:hueOff val="0"/>
            <a:satOff val="0"/>
            <a:lumOff val="0"/>
            <a:alphaOff val="0"/>
          </a:schemeClr>
        </a:solidFill>
        <a:ln w="25400" cap="flat" cmpd="sng" algn="ctr">
          <a:solidFill>
            <a:schemeClr val="accent1">
              <a:lumMod val="50000"/>
            </a:schemeClr>
          </a:solidFill>
          <a:prstDash val="solid"/>
        </a:ln>
        <a:effectLst/>
      </dsp:spPr>
      <dsp:style>
        <a:lnRef idx="2">
          <a:scrgbClr r="0" g="0" b="0"/>
        </a:lnRef>
        <a:fillRef idx="1">
          <a:scrgbClr r="0" g="0" b="0"/>
        </a:fillRef>
        <a:effectRef idx="0">
          <a:scrgbClr r="0" g="0" b="0"/>
        </a:effectRef>
        <a:fontRef idx="minor"/>
      </dsp:style>
    </dsp:sp>
    <dsp:sp modelId="{C9D543EB-428C-40FE-B39D-77AB6BDA6EEE}">
      <dsp:nvSpPr>
        <dsp:cNvPr id="0" name=""/>
        <dsp:cNvSpPr/>
      </dsp:nvSpPr>
      <dsp:spPr>
        <a:xfrm rot="10800000">
          <a:off x="1618232" y="-150553"/>
          <a:ext cx="387547" cy="336997"/>
        </a:xfrm>
        <a:prstGeom prst="circularArrow">
          <a:avLst/>
        </a:prstGeom>
        <a:solidFill>
          <a:schemeClr val="accent1">
            <a:tint val="60000"/>
            <a:hueOff val="0"/>
            <a:satOff val="0"/>
            <a:lumOff val="0"/>
            <a:alphaOff val="0"/>
          </a:schemeClr>
        </a:solidFill>
        <a:ln w="25400" cap="flat" cmpd="sng" algn="ctr">
          <a:solidFill>
            <a:schemeClr val="accent1">
              <a:lumMod val="5000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1">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C5C6341-1D33-4E8E-9A70-C5FA694EBADB}" type="datetimeFigureOut">
              <a:rPr lang="en-US" smtClean="0"/>
              <a:pPr/>
              <a:t>7/11/2009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16D8466-5D1D-47DF-932E-F060E664B95E}" type="slidenum">
              <a:rPr lang="en-US" smtClean="0"/>
              <a:pPr/>
              <a:t>‹#›</a:t>
            </a:fld>
            <a:endParaRPr lang="en-US"/>
          </a:p>
        </p:txBody>
      </p:sp>
    </p:spTree>
    <p:extLst>
      <p:ext uri="{BB962C8B-B14F-4D97-AF65-F5344CB8AC3E}">
        <p14:creationId xmlns:p14="http://schemas.microsoft.com/office/powerpoint/2010/main" val="41960406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EA6BFADB-9E5A-4E80-9B69-897D74701ABC}" type="datetimeFigureOut">
              <a:rPr lang="fa-IR" smtClean="0"/>
              <a:pPr/>
              <a:t>07/19/1430</a:t>
            </a:fld>
            <a:endParaRPr lang="fa-IR"/>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CAD9F0EA-21A5-4ABC-BFA2-4F2349CCCB63}" type="slidenum">
              <a:rPr lang="fa-IR" smtClean="0"/>
              <a:pPr/>
              <a:t>‹#›</a:t>
            </a:fld>
            <a:endParaRPr lang="fa-IR"/>
          </a:p>
        </p:txBody>
      </p:sp>
    </p:spTree>
    <p:extLst>
      <p:ext uri="{BB962C8B-B14F-4D97-AF65-F5344CB8AC3E}">
        <p14:creationId xmlns:p14="http://schemas.microsoft.com/office/powerpoint/2010/main" val="1245772677"/>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62CBD3-92C0-4A26-B942-839B9EFCCA79}" type="slidenum">
              <a:rPr lang="en-US" smtClean="0"/>
              <a:pPr/>
              <a:t>1</a:t>
            </a:fld>
            <a:endParaRPr lang="en-US"/>
          </a:p>
        </p:txBody>
      </p:sp>
    </p:spTree>
    <p:extLst>
      <p:ext uri="{BB962C8B-B14F-4D97-AF65-F5344CB8AC3E}">
        <p14:creationId xmlns:p14="http://schemas.microsoft.com/office/powerpoint/2010/main" val="20624949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defTabSz="897301" rtl="0" fontAlgn="base">
              <a:spcBef>
                <a:spcPct val="30000"/>
              </a:spcBef>
              <a:spcAft>
                <a:spcPct val="0"/>
              </a:spcAft>
              <a:defRPr/>
            </a:pPr>
            <a:r>
              <a:rPr lang="en-US" altLang="en-US" dirty="0" smtClean="0"/>
              <a:t>The higher than expected chlamydia prevalence in this region may reflect limited access and utilization of STI services. </a:t>
            </a:r>
          </a:p>
          <a:p>
            <a:pPr algn="l" defTabSz="897301" rtl="0" fontAlgn="base">
              <a:spcBef>
                <a:spcPct val="30000"/>
              </a:spcBef>
              <a:spcAft>
                <a:spcPct val="0"/>
              </a:spcAft>
              <a:defRPr/>
            </a:pPr>
            <a:r>
              <a:rPr lang="en-US" altLang="en-US" dirty="0" smtClean="0"/>
              <a:t>Linked to failed experience of VCT in our region </a:t>
            </a:r>
          </a:p>
          <a:p>
            <a:endParaRPr lang="en-US" altLang="en-US" dirty="0">
              <a:latin typeface="Arial" panose="020B0604020202020204" pitchFamily="34" charset="0"/>
            </a:endParaRPr>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29057" indent="-280406">
              <a:defRPr>
                <a:solidFill>
                  <a:schemeClr val="tx1"/>
                </a:solidFill>
                <a:latin typeface="Arial" panose="020B0604020202020204" pitchFamily="34" charset="0"/>
                <a:cs typeface="Arial" panose="020B0604020202020204" pitchFamily="34" charset="0"/>
              </a:defRPr>
            </a:lvl2pPr>
            <a:lvl3pPr marL="1121626" indent="-224325">
              <a:defRPr>
                <a:solidFill>
                  <a:schemeClr val="tx1"/>
                </a:solidFill>
                <a:latin typeface="Arial" panose="020B0604020202020204" pitchFamily="34" charset="0"/>
                <a:cs typeface="Arial" panose="020B0604020202020204" pitchFamily="34" charset="0"/>
              </a:defRPr>
            </a:lvl3pPr>
            <a:lvl4pPr marL="1570276" indent="-224325">
              <a:defRPr>
                <a:solidFill>
                  <a:schemeClr val="tx1"/>
                </a:solidFill>
                <a:latin typeface="Arial" panose="020B0604020202020204" pitchFamily="34" charset="0"/>
                <a:cs typeface="Arial" panose="020B0604020202020204" pitchFamily="34" charset="0"/>
              </a:defRPr>
            </a:lvl4pPr>
            <a:lvl5pPr marL="2018927" indent="-224325">
              <a:defRPr>
                <a:solidFill>
                  <a:schemeClr val="tx1"/>
                </a:solidFill>
                <a:latin typeface="Arial" panose="020B0604020202020204" pitchFamily="34" charset="0"/>
                <a:cs typeface="Arial" panose="020B0604020202020204" pitchFamily="34" charset="0"/>
              </a:defRPr>
            </a:lvl5pPr>
            <a:lvl6pPr marL="2467577" indent="-2243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6227" indent="-2243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878" indent="-2243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528" indent="-2243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B17A257-BA56-42A0-BE91-8FE066C8FA96}" type="slidenum">
              <a:rPr lang="en-US" altLang="en-US"/>
              <a:pPr/>
              <a:t>27</a:t>
            </a:fld>
            <a:endParaRPr lang="en-US" altLang="en-US"/>
          </a:p>
        </p:txBody>
      </p:sp>
    </p:spTree>
    <p:extLst>
      <p:ext uri="{BB962C8B-B14F-4D97-AF65-F5344CB8AC3E}">
        <p14:creationId xmlns:p14="http://schemas.microsoft.com/office/powerpoint/2010/main" val="4056716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Highest rates of infertility </a:t>
            </a:r>
          </a:p>
          <a:p>
            <a:pPr eaLnBrk="1" hangingPunct="1"/>
            <a:r>
              <a:rPr lang="en-US" altLang="en-US" dirty="0">
                <a:latin typeface="Arial" panose="020B0604020202020204" pitchFamily="34" charset="0"/>
              </a:rPr>
              <a:t>The silent</a:t>
            </a:r>
            <a:r>
              <a:rPr lang="en-US" altLang="en-US" baseline="0" dirty="0">
                <a:latin typeface="Arial" panose="020B0604020202020204" pitchFamily="34" charset="0"/>
              </a:rPr>
              <a:t> disease burden of STIs in MENA</a:t>
            </a:r>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Separate meta-analysis for infertile out of interest in CT role in infertility</a:t>
            </a:r>
          </a:p>
          <a:p>
            <a:pPr eaLnBrk="1" hangingPunct="1"/>
            <a:r>
              <a:rPr lang="en-US" altLang="en-US" dirty="0">
                <a:latin typeface="Arial" panose="020B0604020202020204" pitchFamily="34" charset="0"/>
              </a:rPr>
              <a:t>Dispute about the scale of CT role in fertility</a:t>
            </a:r>
          </a:p>
          <a:p>
            <a:pPr eaLnBrk="1" hangingPunct="1"/>
            <a:r>
              <a:rPr lang="en-US" altLang="en-US" dirty="0">
                <a:latin typeface="Arial" panose="020B0604020202020204" pitchFamily="34" charset="0"/>
              </a:rPr>
              <a:t>A strong signal for CT role for infertility, and interesting in this region explaining infertility; hidden and silent disease burden</a:t>
            </a:r>
          </a:p>
          <a:p>
            <a:pPr eaLnBrk="1" hangingPunct="1"/>
            <a:r>
              <a:rPr lang="en-US" altLang="en-US" dirty="0">
                <a:latin typeface="Arial" panose="020B0604020202020204" pitchFamily="34" charset="0"/>
              </a:rPr>
              <a:t>A region of silent disease burden </a:t>
            </a:r>
          </a:p>
          <a:p>
            <a:endParaRPr lang="en-US" altLang="en-US" dirty="0">
              <a:latin typeface="Arial" panose="020B0604020202020204" pitchFamily="34" charset="0"/>
            </a:endParaRPr>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29057" indent="-280406">
              <a:defRPr>
                <a:solidFill>
                  <a:schemeClr val="tx1"/>
                </a:solidFill>
                <a:latin typeface="Arial" panose="020B0604020202020204" pitchFamily="34" charset="0"/>
                <a:cs typeface="Arial" panose="020B0604020202020204" pitchFamily="34" charset="0"/>
              </a:defRPr>
            </a:lvl2pPr>
            <a:lvl3pPr marL="1121626" indent="-224325">
              <a:defRPr>
                <a:solidFill>
                  <a:schemeClr val="tx1"/>
                </a:solidFill>
                <a:latin typeface="Arial" panose="020B0604020202020204" pitchFamily="34" charset="0"/>
                <a:cs typeface="Arial" panose="020B0604020202020204" pitchFamily="34" charset="0"/>
              </a:defRPr>
            </a:lvl3pPr>
            <a:lvl4pPr marL="1570276" indent="-224325">
              <a:defRPr>
                <a:solidFill>
                  <a:schemeClr val="tx1"/>
                </a:solidFill>
                <a:latin typeface="Arial" panose="020B0604020202020204" pitchFamily="34" charset="0"/>
                <a:cs typeface="Arial" panose="020B0604020202020204" pitchFamily="34" charset="0"/>
              </a:defRPr>
            </a:lvl4pPr>
            <a:lvl5pPr marL="2018927" indent="-224325">
              <a:defRPr>
                <a:solidFill>
                  <a:schemeClr val="tx1"/>
                </a:solidFill>
                <a:latin typeface="Arial" panose="020B0604020202020204" pitchFamily="34" charset="0"/>
                <a:cs typeface="Arial" panose="020B0604020202020204" pitchFamily="34" charset="0"/>
              </a:defRPr>
            </a:lvl5pPr>
            <a:lvl6pPr marL="2467577" indent="-2243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6227" indent="-2243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878" indent="-2243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528" indent="-2243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B17A257-BA56-42A0-BE91-8FE066C8FA96}" type="slidenum">
              <a:rPr lang="en-US" altLang="en-US"/>
              <a:pPr/>
              <a:t>28</a:t>
            </a:fld>
            <a:endParaRPr lang="en-US" altLang="en-US"/>
          </a:p>
        </p:txBody>
      </p:sp>
    </p:spTree>
    <p:extLst>
      <p:ext uri="{BB962C8B-B14F-4D97-AF65-F5344CB8AC3E}">
        <p14:creationId xmlns:p14="http://schemas.microsoft.com/office/powerpoint/2010/main" val="15528492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anose="020B0604020202020204" pitchFamily="34" charset="0"/>
              </a:rPr>
              <a:t>A pattern of low viral but high curative STIs suggestion a role for access to STI services. </a:t>
            </a:r>
          </a:p>
          <a:p>
            <a:r>
              <a:rPr lang="en-US" altLang="en-US" dirty="0" smtClean="0">
                <a:latin typeface="Arial" panose="020B0604020202020204" pitchFamily="34" charset="0"/>
              </a:rPr>
              <a:t>A region that largely</a:t>
            </a:r>
            <a:r>
              <a:rPr lang="en-US" altLang="en-US" baseline="0" dirty="0" smtClean="0">
                <a:latin typeface="Arial" panose="020B0604020202020204" pitchFamily="34" charset="0"/>
              </a:rPr>
              <a:t> does not recognize the infection and disease burden of STIs. </a:t>
            </a:r>
            <a:endParaRPr lang="en-US" altLang="en-US" dirty="0">
              <a:latin typeface="Arial" panose="020B0604020202020204" pitchFamily="34" charset="0"/>
            </a:endParaRPr>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29057" indent="-280406">
              <a:defRPr>
                <a:solidFill>
                  <a:schemeClr val="tx1"/>
                </a:solidFill>
                <a:latin typeface="Arial" panose="020B0604020202020204" pitchFamily="34" charset="0"/>
                <a:cs typeface="Arial" panose="020B0604020202020204" pitchFamily="34" charset="0"/>
              </a:defRPr>
            </a:lvl2pPr>
            <a:lvl3pPr marL="1121626" indent="-224325">
              <a:defRPr>
                <a:solidFill>
                  <a:schemeClr val="tx1"/>
                </a:solidFill>
                <a:latin typeface="Arial" panose="020B0604020202020204" pitchFamily="34" charset="0"/>
                <a:cs typeface="Arial" panose="020B0604020202020204" pitchFamily="34" charset="0"/>
              </a:defRPr>
            </a:lvl3pPr>
            <a:lvl4pPr marL="1570276" indent="-224325">
              <a:defRPr>
                <a:solidFill>
                  <a:schemeClr val="tx1"/>
                </a:solidFill>
                <a:latin typeface="Arial" panose="020B0604020202020204" pitchFamily="34" charset="0"/>
                <a:cs typeface="Arial" panose="020B0604020202020204" pitchFamily="34" charset="0"/>
              </a:defRPr>
            </a:lvl4pPr>
            <a:lvl5pPr marL="2018927" indent="-224325">
              <a:defRPr>
                <a:solidFill>
                  <a:schemeClr val="tx1"/>
                </a:solidFill>
                <a:latin typeface="Arial" panose="020B0604020202020204" pitchFamily="34" charset="0"/>
                <a:cs typeface="Arial" panose="020B0604020202020204" pitchFamily="34" charset="0"/>
              </a:defRPr>
            </a:lvl5pPr>
            <a:lvl6pPr marL="2467577" indent="-2243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6227" indent="-2243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878" indent="-2243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528" indent="-2243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B17A257-BA56-42A0-BE91-8FE066C8FA96}" type="slidenum">
              <a:rPr lang="en-US" altLang="en-US"/>
              <a:pPr/>
              <a:t>29</a:t>
            </a:fld>
            <a:endParaRPr lang="en-US" altLang="en-US"/>
          </a:p>
        </p:txBody>
      </p:sp>
    </p:spTree>
    <p:extLst>
      <p:ext uri="{BB962C8B-B14F-4D97-AF65-F5344CB8AC3E}">
        <p14:creationId xmlns:p14="http://schemas.microsoft.com/office/powerpoint/2010/main" val="12897239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anose="020B0604020202020204" pitchFamily="34" charset="0"/>
              </a:rPr>
              <a:t>Active sexual networks</a:t>
            </a:r>
            <a:r>
              <a:rPr lang="en-US" altLang="en-US" baseline="0" dirty="0" smtClean="0">
                <a:latin typeface="Arial" panose="020B0604020202020204" pitchFamily="34" charset="0"/>
              </a:rPr>
              <a:t> where these infections are being transmitted. </a:t>
            </a:r>
          </a:p>
          <a:p>
            <a:endParaRPr lang="en-US" altLang="en-US" dirty="0" smtClean="0">
              <a:latin typeface="Arial" panose="020B0604020202020204" pitchFamily="34" charset="0"/>
            </a:endParaRPr>
          </a:p>
          <a:p>
            <a:r>
              <a:rPr lang="en-US" altLang="en-US" dirty="0" smtClean="0">
                <a:latin typeface="Arial" panose="020B0604020202020204" pitchFamily="34" charset="0"/>
              </a:rPr>
              <a:t>Active </a:t>
            </a:r>
            <a:r>
              <a:rPr lang="en-US" altLang="en-US" dirty="0">
                <a:latin typeface="Arial" panose="020B0604020202020204" pitchFamily="34" charset="0"/>
              </a:rPr>
              <a:t>surveillance of the hotspots of infection transmission, such as among high risk groups, is unavoidable if the drivers of infection dynamics are to be </a:t>
            </a:r>
          </a:p>
          <a:p>
            <a:r>
              <a:rPr lang="en-US" altLang="en-US" dirty="0">
                <a:latin typeface="Arial" panose="020B0604020202020204" pitchFamily="34" charset="0"/>
              </a:rPr>
              <a:t>addressed. Such surveillance can be integrated efficiently within HIV integrated bio-behavioral surveillance surveys (IBBSS); that is HIV “second generation” surveillance. </a:t>
            </a:r>
          </a:p>
        </p:txBody>
      </p:sp>
    </p:spTree>
    <p:extLst>
      <p:ext uri="{BB962C8B-B14F-4D97-AF65-F5344CB8AC3E}">
        <p14:creationId xmlns:p14="http://schemas.microsoft.com/office/powerpoint/2010/main" val="40467815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Highest rates of infertility </a:t>
            </a:r>
          </a:p>
          <a:p>
            <a:pPr eaLnBrk="1" hangingPunct="1"/>
            <a:r>
              <a:rPr lang="en-US" altLang="en-US" dirty="0">
                <a:latin typeface="Arial" panose="020B0604020202020204" pitchFamily="34" charset="0"/>
              </a:rPr>
              <a:t>The silent</a:t>
            </a:r>
            <a:r>
              <a:rPr lang="en-US" altLang="en-US" baseline="0" dirty="0">
                <a:latin typeface="Arial" panose="020B0604020202020204" pitchFamily="34" charset="0"/>
              </a:rPr>
              <a:t> disease burden of STIs in MENA</a:t>
            </a:r>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Separate meta-analysis for infertile out of interest in CT role in infertility</a:t>
            </a:r>
          </a:p>
          <a:p>
            <a:pPr eaLnBrk="1" hangingPunct="1"/>
            <a:r>
              <a:rPr lang="en-US" altLang="en-US" dirty="0">
                <a:latin typeface="Arial" panose="020B0604020202020204" pitchFamily="34" charset="0"/>
              </a:rPr>
              <a:t>Dispute about the scale of CT role in fertility</a:t>
            </a:r>
          </a:p>
          <a:p>
            <a:pPr eaLnBrk="1" hangingPunct="1"/>
            <a:r>
              <a:rPr lang="en-US" altLang="en-US" dirty="0">
                <a:latin typeface="Arial" panose="020B0604020202020204" pitchFamily="34" charset="0"/>
              </a:rPr>
              <a:t>A strong signal for CT role for infertility, and interesting in this region explaining infertility; hidden and silent disease burden</a:t>
            </a:r>
          </a:p>
          <a:p>
            <a:pPr eaLnBrk="1" hangingPunct="1"/>
            <a:r>
              <a:rPr lang="en-US" altLang="en-US" dirty="0">
                <a:latin typeface="Arial" panose="020B0604020202020204" pitchFamily="34" charset="0"/>
              </a:rPr>
              <a:t>A region of silent disease burden </a:t>
            </a:r>
          </a:p>
          <a:p>
            <a:endParaRPr lang="en-US" altLang="en-US" dirty="0">
              <a:latin typeface="Arial" panose="020B0604020202020204" pitchFamily="34" charset="0"/>
            </a:endParaRPr>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29057" indent="-280406">
              <a:defRPr>
                <a:solidFill>
                  <a:schemeClr val="tx1"/>
                </a:solidFill>
                <a:latin typeface="Arial" panose="020B0604020202020204" pitchFamily="34" charset="0"/>
                <a:cs typeface="Arial" panose="020B0604020202020204" pitchFamily="34" charset="0"/>
              </a:defRPr>
            </a:lvl2pPr>
            <a:lvl3pPr marL="1121626" indent="-224325">
              <a:defRPr>
                <a:solidFill>
                  <a:schemeClr val="tx1"/>
                </a:solidFill>
                <a:latin typeface="Arial" panose="020B0604020202020204" pitchFamily="34" charset="0"/>
                <a:cs typeface="Arial" panose="020B0604020202020204" pitchFamily="34" charset="0"/>
              </a:defRPr>
            </a:lvl3pPr>
            <a:lvl4pPr marL="1570276" indent="-224325">
              <a:defRPr>
                <a:solidFill>
                  <a:schemeClr val="tx1"/>
                </a:solidFill>
                <a:latin typeface="Arial" panose="020B0604020202020204" pitchFamily="34" charset="0"/>
                <a:cs typeface="Arial" panose="020B0604020202020204" pitchFamily="34" charset="0"/>
              </a:defRPr>
            </a:lvl4pPr>
            <a:lvl5pPr marL="2018927" indent="-224325">
              <a:defRPr>
                <a:solidFill>
                  <a:schemeClr val="tx1"/>
                </a:solidFill>
                <a:latin typeface="Arial" panose="020B0604020202020204" pitchFamily="34" charset="0"/>
                <a:cs typeface="Arial" panose="020B0604020202020204" pitchFamily="34" charset="0"/>
              </a:defRPr>
            </a:lvl5pPr>
            <a:lvl6pPr marL="2467577" indent="-2243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6227" indent="-2243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878" indent="-2243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528" indent="-2243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B17A257-BA56-42A0-BE91-8FE066C8FA96}" type="slidenum">
              <a:rPr lang="en-US" altLang="en-US"/>
              <a:pPr/>
              <a:t>31</a:t>
            </a:fld>
            <a:endParaRPr lang="en-US" altLang="en-US"/>
          </a:p>
        </p:txBody>
      </p:sp>
    </p:spTree>
    <p:extLst>
      <p:ext uri="{BB962C8B-B14F-4D97-AF65-F5344CB8AC3E}">
        <p14:creationId xmlns:p14="http://schemas.microsoft.com/office/powerpoint/2010/main" val="19481874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EF7C4E5-BBF6-4D5E-9AB7-13D9FE61E9A0}" type="datetimeFigureOut">
              <a:rPr lang="en-US" smtClean="0"/>
              <a:pPr/>
              <a:t>7/11/2009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2492DF-4BF3-4B76-AAAB-21B5921E1AA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F7C4E5-BBF6-4D5E-9AB7-13D9FE61E9A0}" type="datetimeFigureOut">
              <a:rPr lang="en-US" smtClean="0"/>
              <a:pPr/>
              <a:t>7/11/2009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2492DF-4BF3-4B76-AAAB-21B5921E1AA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F7C4E5-BBF6-4D5E-9AB7-13D9FE61E9A0}" type="datetimeFigureOut">
              <a:rPr lang="en-US" smtClean="0"/>
              <a:pPr/>
              <a:t>7/11/2009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2492DF-4BF3-4B76-AAAB-21B5921E1AA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F7C4E5-BBF6-4D5E-9AB7-13D9FE61E9A0}" type="datetimeFigureOut">
              <a:rPr lang="en-US" smtClean="0"/>
              <a:pPr/>
              <a:t>7/11/2009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2492DF-4BF3-4B76-AAAB-21B5921E1AA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EF7C4E5-BBF6-4D5E-9AB7-13D9FE61E9A0}" type="datetimeFigureOut">
              <a:rPr lang="en-US" smtClean="0"/>
              <a:pPr/>
              <a:t>7/11/2009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2492DF-4BF3-4B76-AAAB-21B5921E1AA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EF7C4E5-BBF6-4D5E-9AB7-13D9FE61E9A0}" type="datetimeFigureOut">
              <a:rPr lang="en-US" smtClean="0"/>
              <a:pPr/>
              <a:t>7/11/2009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2492DF-4BF3-4B76-AAAB-21B5921E1AA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EF7C4E5-BBF6-4D5E-9AB7-13D9FE61E9A0}" type="datetimeFigureOut">
              <a:rPr lang="en-US" smtClean="0"/>
              <a:pPr/>
              <a:t>7/11/2009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2492DF-4BF3-4B76-AAAB-21B5921E1AA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EF7C4E5-BBF6-4D5E-9AB7-13D9FE61E9A0}" type="datetimeFigureOut">
              <a:rPr lang="en-US" smtClean="0"/>
              <a:pPr/>
              <a:t>7/11/2009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2492DF-4BF3-4B76-AAAB-21B5921E1AA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F7C4E5-BBF6-4D5E-9AB7-13D9FE61E9A0}" type="datetimeFigureOut">
              <a:rPr lang="en-US" smtClean="0"/>
              <a:pPr/>
              <a:t>7/11/2009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2492DF-4BF3-4B76-AAAB-21B5921E1AA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F7C4E5-BBF6-4D5E-9AB7-13D9FE61E9A0}" type="datetimeFigureOut">
              <a:rPr lang="en-US" smtClean="0"/>
              <a:pPr/>
              <a:t>7/11/2009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2492DF-4BF3-4B76-AAAB-21B5921E1AA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F7C4E5-BBF6-4D5E-9AB7-13D9FE61E9A0}" type="datetimeFigureOut">
              <a:rPr lang="en-US" smtClean="0"/>
              <a:pPr/>
              <a:t>7/11/2009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2492DF-4BF3-4B76-AAAB-21B5921E1AA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F7C4E5-BBF6-4D5E-9AB7-13D9FE61E9A0}" type="datetimeFigureOut">
              <a:rPr lang="en-US" smtClean="0"/>
              <a:pPr/>
              <a:t>7/11/2009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2492DF-4BF3-4B76-AAAB-21B5921E1AA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endParaRPr lang="fa-IR" sz="3600" dirty="0">
              <a:cs typeface="B Nazanin" pitchFamily="2" charset="-78"/>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52400" y="0"/>
            <a:ext cx="8839200" cy="6629400"/>
          </a:xfrm>
        </p:spPr>
      </p:pic>
    </p:spTree>
    <p:extLst>
      <p:ext uri="{BB962C8B-B14F-4D97-AF65-F5344CB8AC3E}">
        <p14:creationId xmlns:p14="http://schemas.microsoft.com/office/powerpoint/2010/main" val="28378491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251460" y="373812"/>
            <a:ext cx="8246745" cy="5831530"/>
          </a:xfrm>
          <a:prstGeom prst="rect">
            <a:avLst/>
          </a:prstGeom>
        </p:spPr>
      </p:pic>
    </p:spTree>
    <p:extLst>
      <p:ext uri="{BB962C8B-B14F-4D97-AF65-F5344CB8AC3E}">
        <p14:creationId xmlns:p14="http://schemas.microsoft.com/office/powerpoint/2010/main" val="21533888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323528" y="476672"/>
            <a:ext cx="8304647" cy="5464321"/>
          </a:xfrm>
          <a:prstGeom prst="rect">
            <a:avLst/>
          </a:prstGeom>
        </p:spPr>
      </p:pic>
    </p:spTree>
    <p:extLst>
      <p:ext uri="{BB962C8B-B14F-4D97-AF65-F5344CB8AC3E}">
        <p14:creationId xmlns:p14="http://schemas.microsoft.com/office/powerpoint/2010/main" val="16683025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0850" y="457200"/>
            <a:ext cx="7989888" cy="633413"/>
          </a:xfrm>
        </p:spPr>
        <p:txBody>
          <a:bodyPr/>
          <a:lstStyle/>
          <a:p>
            <a:pPr algn="r"/>
            <a:r>
              <a:rPr lang="fa-IR" altLang="en-US" sz="3000" b="1" smtClean="0">
                <a:solidFill>
                  <a:srgbClr val="C00000"/>
                </a:solidFill>
                <a:cs typeface="B Titr" pitchFamily="2" charset="-78"/>
              </a:rPr>
              <a:t>چالش های فراروی مبارزه با ایدز</a:t>
            </a:r>
            <a:endParaRPr lang="en-US" altLang="en-US" sz="3000" b="1" smtClean="0">
              <a:solidFill>
                <a:srgbClr val="C00000"/>
              </a:solidFill>
              <a:cs typeface="B Titr" pitchFamily="2" charset="-78"/>
            </a:endParaRPr>
          </a:p>
        </p:txBody>
      </p:sp>
      <p:sp>
        <p:nvSpPr>
          <p:cNvPr id="3" name="Content Placeholder 2"/>
          <p:cNvSpPr>
            <a:spLocks noGrp="1"/>
          </p:cNvSpPr>
          <p:nvPr>
            <p:ph idx="1"/>
          </p:nvPr>
        </p:nvSpPr>
        <p:spPr>
          <a:xfrm>
            <a:off x="450850" y="1219200"/>
            <a:ext cx="8301038" cy="5486400"/>
          </a:xfrm>
          <a:solidFill>
            <a:schemeClr val="accent1">
              <a:lumMod val="20000"/>
              <a:lumOff val="80000"/>
            </a:schemeClr>
          </a:solidFill>
        </p:spPr>
        <p:txBody>
          <a:bodyPr>
            <a:normAutofit lnSpcReduction="10000"/>
          </a:bodyPr>
          <a:lstStyle/>
          <a:p>
            <a:pPr algn="r" rtl="1">
              <a:buFont typeface="Arial" pitchFamily="34" charset="0"/>
              <a:buNone/>
              <a:defRPr/>
            </a:pPr>
            <a:endParaRPr lang="fa-IR" sz="2400" b="1" dirty="0">
              <a:solidFill>
                <a:schemeClr val="accent4">
                  <a:lumMod val="50000"/>
                </a:schemeClr>
              </a:solidFill>
              <a:cs typeface="B Zar" panose="00000400000000000000" pitchFamily="2" charset="-78"/>
            </a:endParaRPr>
          </a:p>
          <a:p>
            <a:pPr algn="r" rtl="1">
              <a:lnSpc>
                <a:spcPct val="160000"/>
              </a:lnSpc>
              <a:buFont typeface="Arial" pitchFamily="34" charset="0"/>
              <a:buNone/>
              <a:defRPr/>
            </a:pPr>
            <a:r>
              <a:rPr lang="fa-IR" sz="2400" b="1" dirty="0">
                <a:solidFill>
                  <a:schemeClr val="accent1">
                    <a:lumMod val="50000"/>
                  </a:schemeClr>
                </a:solidFill>
                <a:cs typeface="B Zar" panose="00000400000000000000" pitchFamily="2" charset="-78"/>
              </a:rPr>
              <a:t>1- پاسخ فعلی نه کافی است و نه به اندازه لازم سرعت دارد.</a:t>
            </a:r>
          </a:p>
          <a:p>
            <a:pPr marL="514350" indent="-514350" algn="just" rtl="1">
              <a:buFont typeface="+mj-lt"/>
              <a:buAutoNum type="arabicPeriod"/>
            </a:pPr>
            <a:r>
              <a:rPr lang="fa-IR" sz="1950" b="1" dirty="0">
                <a:solidFill>
                  <a:schemeClr val="accent1">
                    <a:lumMod val="50000"/>
                  </a:schemeClr>
                </a:solidFill>
                <a:cs typeface="B Zar" panose="00000400000000000000" pitchFamily="2" charset="-78"/>
              </a:rPr>
              <a:t>بیماریابی کم </a:t>
            </a:r>
            <a:r>
              <a:rPr lang="fa-IR" sz="1950" b="1" dirty="0" smtClean="0">
                <a:solidFill>
                  <a:schemeClr val="accent1">
                    <a:lumMod val="50000"/>
                  </a:schemeClr>
                </a:solidFill>
                <a:cs typeface="B Zar" panose="00000400000000000000" pitchFamily="2" charset="-78"/>
              </a:rPr>
              <a:t>است</a:t>
            </a:r>
            <a:r>
              <a:rPr lang="fa-IR" dirty="0" smtClean="0"/>
              <a:t> </a:t>
            </a:r>
            <a:r>
              <a:rPr lang="fa-IR" sz="1700" dirty="0" smtClean="0"/>
              <a:t>پوشش پائین شناسائی موارد مبتلا ، 30%</a:t>
            </a:r>
            <a:endParaRPr lang="en-US" sz="1700" dirty="0" smtClean="0"/>
          </a:p>
          <a:p>
            <a:pPr marL="514350" indent="-514350" algn="just" rtl="1"/>
            <a:r>
              <a:rPr lang="fa-IR" sz="1950" b="1" dirty="0" smtClean="0">
                <a:solidFill>
                  <a:schemeClr val="accent1">
                    <a:lumMod val="50000"/>
                  </a:schemeClr>
                </a:solidFill>
                <a:cs typeface="B Zar" panose="00000400000000000000" pitchFamily="2" charset="-78"/>
              </a:rPr>
              <a:t>پوشش </a:t>
            </a:r>
            <a:r>
              <a:rPr lang="fa-IR" sz="1950" b="1" dirty="0">
                <a:solidFill>
                  <a:schemeClr val="accent1">
                    <a:lumMod val="50000"/>
                  </a:schemeClr>
                </a:solidFill>
                <a:cs typeface="B Zar" panose="00000400000000000000" pitchFamily="2" charset="-78"/>
              </a:rPr>
              <a:t>خدمات کفایت نمی کند و میزان گسترش برنامه ها خیلی آهسته است</a:t>
            </a:r>
            <a:r>
              <a:rPr lang="fa-IR" sz="1950" b="1" dirty="0" smtClean="0">
                <a:solidFill>
                  <a:schemeClr val="accent1">
                    <a:lumMod val="50000"/>
                  </a:schemeClr>
                </a:solidFill>
                <a:cs typeface="B Zar" panose="00000400000000000000" pitchFamily="2" charset="-78"/>
              </a:rPr>
              <a:t>.</a:t>
            </a:r>
            <a:r>
              <a:rPr lang="fa-IR" sz="1700" dirty="0" smtClean="0"/>
              <a:t> پوشش پائین درمان به هنگام مبتلایان شناسائی</a:t>
            </a:r>
            <a:r>
              <a:rPr lang="en-US" sz="1700" dirty="0" smtClean="0"/>
              <a:t> </a:t>
            </a:r>
            <a:r>
              <a:rPr lang="fa-IR" sz="1700" dirty="0" smtClean="0"/>
              <a:t> شده  %15</a:t>
            </a:r>
            <a:endParaRPr lang="fa-IR" sz="1950" b="1" dirty="0">
              <a:solidFill>
                <a:schemeClr val="accent1">
                  <a:lumMod val="50000"/>
                </a:schemeClr>
              </a:solidFill>
              <a:cs typeface="B Zar" panose="00000400000000000000" pitchFamily="2" charset="-78"/>
            </a:endParaRPr>
          </a:p>
          <a:p>
            <a:pPr lvl="1" algn="r" rtl="1">
              <a:buClr>
                <a:schemeClr val="accent3">
                  <a:lumMod val="75000"/>
                </a:schemeClr>
              </a:buClr>
              <a:buFont typeface="Wingdings" pitchFamily="2" charset="2"/>
              <a:buChar char="v"/>
              <a:defRPr/>
            </a:pPr>
            <a:endParaRPr lang="fa-IR" sz="2250" b="1" dirty="0">
              <a:solidFill>
                <a:schemeClr val="accent1">
                  <a:lumMod val="50000"/>
                </a:schemeClr>
              </a:solidFill>
              <a:cs typeface="B Zar" panose="00000400000000000000" pitchFamily="2" charset="-78"/>
            </a:endParaRPr>
          </a:p>
          <a:p>
            <a:pPr algn="r" rtl="1">
              <a:lnSpc>
                <a:spcPct val="160000"/>
              </a:lnSpc>
              <a:buFont typeface="Arial" pitchFamily="34" charset="0"/>
              <a:buNone/>
              <a:defRPr/>
            </a:pPr>
            <a:r>
              <a:rPr lang="fa-IR" sz="2400" b="1" dirty="0">
                <a:solidFill>
                  <a:schemeClr val="accent1">
                    <a:lumMod val="50000"/>
                  </a:schemeClr>
                </a:solidFill>
                <a:cs typeface="B Zar" panose="00000400000000000000" pitchFamily="2" charset="-78"/>
              </a:rPr>
              <a:t>2- تعداد زیادی از مبتلایان از ابتلای خود آگاهی ندارند و ازخدمات</a:t>
            </a:r>
            <a:r>
              <a:rPr lang="en-US" sz="2400" b="1" dirty="0">
                <a:solidFill>
                  <a:schemeClr val="accent1">
                    <a:lumMod val="50000"/>
                  </a:schemeClr>
                </a:solidFill>
                <a:cs typeface="B Zar" panose="00000400000000000000" pitchFamily="2" charset="-78"/>
              </a:rPr>
              <a:t>HIV </a:t>
            </a:r>
            <a:r>
              <a:rPr lang="fa-IR" sz="2400" b="1" dirty="0">
                <a:solidFill>
                  <a:schemeClr val="accent1">
                    <a:lumMod val="50000"/>
                  </a:schemeClr>
                </a:solidFill>
                <a:cs typeface="B Zar" panose="00000400000000000000" pitchFamily="2" charset="-78"/>
              </a:rPr>
              <a:t> بی بهره اند</a:t>
            </a:r>
            <a:r>
              <a:rPr lang="en-US" sz="2400" b="1" dirty="0">
                <a:solidFill>
                  <a:schemeClr val="accent1">
                    <a:lumMod val="50000"/>
                  </a:schemeClr>
                </a:solidFill>
                <a:cs typeface="B Zar" panose="00000400000000000000" pitchFamily="2" charset="-78"/>
              </a:rPr>
              <a:t>.</a:t>
            </a:r>
            <a:endParaRPr lang="fa-IR" sz="2400" b="1" dirty="0">
              <a:solidFill>
                <a:schemeClr val="accent1">
                  <a:lumMod val="50000"/>
                </a:schemeClr>
              </a:solidFill>
              <a:cs typeface="B Zar" panose="00000400000000000000" pitchFamily="2" charset="-78"/>
            </a:endParaRPr>
          </a:p>
          <a:p>
            <a:pPr lvl="1" algn="r" rtl="1">
              <a:lnSpc>
                <a:spcPct val="160000"/>
              </a:lnSpc>
              <a:buClr>
                <a:schemeClr val="accent3">
                  <a:lumMod val="75000"/>
                </a:schemeClr>
              </a:buClr>
              <a:buFont typeface="Wingdings" pitchFamily="2" charset="2"/>
              <a:buChar char="v"/>
              <a:defRPr/>
            </a:pPr>
            <a:r>
              <a:rPr lang="fa-IR" sz="2250" b="1" dirty="0">
                <a:solidFill>
                  <a:schemeClr val="accent1">
                    <a:lumMod val="50000"/>
                  </a:schemeClr>
                </a:solidFill>
                <a:cs typeface="B Zar" panose="00000400000000000000" pitchFamily="2" charset="-78"/>
              </a:rPr>
              <a:t>مناطق پرخطر</a:t>
            </a:r>
          </a:p>
          <a:p>
            <a:pPr lvl="1" algn="r" rtl="1">
              <a:lnSpc>
                <a:spcPct val="160000"/>
              </a:lnSpc>
              <a:buClr>
                <a:schemeClr val="accent3">
                  <a:lumMod val="75000"/>
                </a:schemeClr>
              </a:buClr>
              <a:buFont typeface="Wingdings" pitchFamily="2" charset="2"/>
              <a:buChar char="v"/>
              <a:defRPr/>
            </a:pPr>
            <a:r>
              <a:rPr lang="fa-IR" sz="2250" b="1" dirty="0">
                <a:solidFill>
                  <a:schemeClr val="accent1">
                    <a:lumMod val="50000"/>
                  </a:schemeClr>
                </a:solidFill>
                <a:cs typeface="B Zar" panose="00000400000000000000" pitchFamily="2" charset="-78"/>
              </a:rPr>
              <a:t>جمعیت های پرخطر</a:t>
            </a:r>
          </a:p>
          <a:p>
            <a:pPr lvl="3" algn="r" rtl="1">
              <a:buClr>
                <a:schemeClr val="accent3">
                  <a:lumMod val="75000"/>
                </a:schemeClr>
              </a:buClr>
              <a:buFont typeface="Courier New" pitchFamily="49" charset="0"/>
              <a:buChar char="o"/>
              <a:defRPr/>
            </a:pPr>
            <a:r>
              <a:rPr lang="fa-IR" sz="1800" b="1" dirty="0">
                <a:solidFill>
                  <a:schemeClr val="accent1">
                    <a:lumMod val="50000"/>
                  </a:schemeClr>
                </a:solidFill>
                <a:cs typeface="B Zar" panose="00000400000000000000" pitchFamily="2" charset="-78"/>
              </a:rPr>
              <a:t>جمعیت های کلیدی</a:t>
            </a:r>
          </a:p>
          <a:p>
            <a:pPr lvl="3" algn="r" rtl="1">
              <a:buClr>
                <a:schemeClr val="accent3">
                  <a:lumMod val="75000"/>
                </a:schemeClr>
              </a:buClr>
              <a:buFont typeface="Courier New" pitchFamily="49" charset="0"/>
              <a:buChar char="o"/>
              <a:defRPr/>
            </a:pPr>
            <a:r>
              <a:rPr lang="fa-IR" sz="1800" b="1" dirty="0">
                <a:solidFill>
                  <a:schemeClr val="accent1">
                    <a:lumMod val="50000"/>
                  </a:schemeClr>
                </a:solidFill>
                <a:cs typeface="B Zar" panose="00000400000000000000" pitchFamily="2" charset="-78"/>
              </a:rPr>
              <a:t>نوجوانان</a:t>
            </a:r>
          </a:p>
          <a:p>
            <a:pPr algn="r" rtl="1">
              <a:buFont typeface="Wingdings" pitchFamily="2" charset="2"/>
              <a:buChar char="v"/>
              <a:defRPr/>
            </a:pPr>
            <a:endParaRPr lang="fa-IR" sz="2100" b="1" dirty="0">
              <a:solidFill>
                <a:schemeClr val="accent6">
                  <a:lumMod val="50000"/>
                </a:schemeClr>
              </a:solidFill>
            </a:endParaRPr>
          </a:p>
          <a:p>
            <a:pPr algn="r" rtl="1">
              <a:buFont typeface="Wingdings" pitchFamily="2" charset="2"/>
              <a:buChar char="v"/>
              <a:defRPr/>
            </a:pPr>
            <a:endParaRPr lang="fa-IR" sz="2100" b="1" dirty="0">
              <a:solidFill>
                <a:schemeClr val="accent6">
                  <a:lumMod val="50000"/>
                </a:schemeClr>
              </a:solidFill>
            </a:endParaRPr>
          </a:p>
          <a:p>
            <a:pPr algn="r" rtl="1">
              <a:buFont typeface="Wingdings" pitchFamily="2" charset="2"/>
              <a:buChar char="v"/>
              <a:defRPr/>
            </a:pPr>
            <a:endParaRPr lang="en-US" sz="2100" b="1" dirty="0">
              <a:solidFill>
                <a:schemeClr val="accent6">
                  <a:lumMod val="50000"/>
                </a:schemeClr>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2910" y="428605"/>
            <a:ext cx="7772400" cy="785818"/>
          </a:xfrm>
        </p:spPr>
        <p:txBody>
          <a:bodyPr/>
          <a:lstStyle/>
          <a:p>
            <a:r>
              <a:rPr lang="fa-IR" b="1" dirty="0" smtClean="0">
                <a:cs typeface="2  Nazanin" pitchFamily="2" charset="-78"/>
              </a:rPr>
              <a:t>نمونه ای از خلا ءها و چالش های عمده </a:t>
            </a:r>
            <a:endParaRPr lang="en-US" dirty="0"/>
          </a:p>
        </p:txBody>
      </p:sp>
      <p:sp>
        <p:nvSpPr>
          <p:cNvPr id="3" name="Subtitle 2"/>
          <p:cNvSpPr>
            <a:spLocks noGrp="1"/>
          </p:cNvSpPr>
          <p:nvPr>
            <p:ph type="subTitle" idx="1"/>
          </p:nvPr>
        </p:nvSpPr>
        <p:spPr>
          <a:xfrm>
            <a:off x="571472" y="1357298"/>
            <a:ext cx="8001056" cy="4929222"/>
          </a:xfrm>
        </p:spPr>
        <p:txBody>
          <a:bodyPr>
            <a:normAutofit/>
          </a:bodyPr>
          <a:lstStyle/>
          <a:p>
            <a:pPr marL="514350" indent="-514350" algn="just" rtl="1">
              <a:buFont typeface="+mj-lt"/>
              <a:buAutoNum type="arabicPeriod"/>
            </a:pPr>
            <a:endParaRPr lang="fa-IR" dirty="0" smtClean="0">
              <a:solidFill>
                <a:schemeClr val="tx1"/>
              </a:solidFill>
            </a:endParaRPr>
          </a:p>
          <a:p>
            <a:pPr marL="514350" indent="-514350" algn="just" rtl="1"/>
            <a:r>
              <a:rPr lang="fa-IR" dirty="0" smtClean="0">
                <a:solidFill>
                  <a:schemeClr val="tx1"/>
                </a:solidFill>
              </a:rPr>
              <a:t>3-تغییر </a:t>
            </a:r>
            <a:r>
              <a:rPr lang="fa-IR" dirty="0">
                <a:solidFill>
                  <a:schemeClr val="tx1"/>
                </a:solidFill>
              </a:rPr>
              <a:t>الگوی ابتلا جنسی </a:t>
            </a:r>
            <a:r>
              <a:rPr lang="fa-IR" dirty="0" smtClean="0">
                <a:solidFill>
                  <a:schemeClr val="tx1"/>
                </a:solidFill>
              </a:rPr>
              <a:t>اچ </a:t>
            </a:r>
            <a:r>
              <a:rPr lang="fa-IR" dirty="0">
                <a:solidFill>
                  <a:schemeClr val="tx1"/>
                </a:solidFill>
              </a:rPr>
              <a:t>آی وی  ابتلا بیشتر زنان و افزایش  خطر  انتقال مادر به کودک </a:t>
            </a:r>
            <a:endParaRPr lang="fa-IR" dirty="0" smtClean="0">
              <a:solidFill>
                <a:schemeClr val="tx1"/>
              </a:solidFill>
            </a:endParaRPr>
          </a:p>
          <a:p>
            <a:pPr marL="514350" indent="-514350" algn="just" rtl="1"/>
            <a:r>
              <a:rPr lang="fa-IR" dirty="0" smtClean="0">
                <a:solidFill>
                  <a:schemeClr val="tx1"/>
                </a:solidFill>
              </a:rPr>
              <a:t>4-تغییر الگوی ابتلا سنی اچ آی وی و ابتلا بیشتر جوانان و کودکان</a:t>
            </a:r>
            <a:endParaRPr lang="en-US" dirty="0" smtClean="0">
              <a:solidFill>
                <a:schemeClr val="tx1"/>
              </a:solidFill>
            </a:endParaRPr>
          </a:p>
          <a:p>
            <a:pPr marL="514350" indent="-514350" algn="just" rtl="1"/>
            <a:r>
              <a:rPr lang="fa-IR" dirty="0" smtClean="0">
                <a:solidFill>
                  <a:schemeClr val="tx1"/>
                </a:solidFill>
              </a:rPr>
              <a:t>5-تغییر الگوی مصرف مواد مخدر به مواد محرک و شیوع رفتارهای جنسی پرخطر (افزایش رفتارهای پرخطرجنسی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2910" y="428605"/>
            <a:ext cx="7772400" cy="785818"/>
          </a:xfrm>
        </p:spPr>
        <p:txBody>
          <a:bodyPr/>
          <a:lstStyle/>
          <a:p>
            <a:r>
              <a:rPr lang="fa-IR" b="1" dirty="0" smtClean="0">
                <a:cs typeface="2  Nazanin" pitchFamily="2" charset="-78"/>
              </a:rPr>
              <a:t>نمونه ای از خلا ءها و چالش های عمده </a:t>
            </a:r>
            <a:endParaRPr lang="en-US" dirty="0"/>
          </a:p>
        </p:txBody>
      </p:sp>
      <p:sp>
        <p:nvSpPr>
          <p:cNvPr id="3" name="Subtitle 2"/>
          <p:cNvSpPr>
            <a:spLocks noGrp="1"/>
          </p:cNvSpPr>
          <p:nvPr>
            <p:ph type="subTitle" idx="1"/>
          </p:nvPr>
        </p:nvSpPr>
        <p:spPr>
          <a:xfrm>
            <a:off x="571472" y="1357298"/>
            <a:ext cx="8001056" cy="4929222"/>
          </a:xfrm>
        </p:spPr>
        <p:txBody>
          <a:bodyPr>
            <a:normAutofit/>
          </a:bodyPr>
          <a:lstStyle/>
          <a:p>
            <a:pPr marL="514350" indent="-514350" algn="just" rtl="1"/>
            <a:r>
              <a:rPr lang="fa-IR" b="1" dirty="0" smtClean="0">
                <a:cs typeface="2  Nazanin" pitchFamily="2" charset="-78"/>
              </a:rPr>
              <a:t>. </a:t>
            </a:r>
            <a:endParaRPr lang="fa-IR" sz="2600" dirty="0" smtClean="0">
              <a:solidFill>
                <a:schemeClr val="tx1"/>
              </a:solidFill>
              <a:cs typeface="+mj-cs"/>
            </a:endParaRPr>
          </a:p>
          <a:p>
            <a:pPr marL="514350" indent="-514350" algn="just" rtl="1">
              <a:buFont typeface="+mj-lt"/>
              <a:buAutoNum type="arabicPeriod" startAt="6"/>
            </a:pPr>
            <a:r>
              <a:rPr lang="fa-IR" sz="2600" dirty="0" smtClean="0">
                <a:solidFill>
                  <a:schemeClr val="tx1"/>
                </a:solidFill>
                <a:cs typeface="+mj-cs"/>
              </a:rPr>
              <a:t>دسترسی محدود به زنان در معرض خطر</a:t>
            </a:r>
          </a:p>
          <a:p>
            <a:pPr marL="514350" indent="-514350" algn="just" rtl="1">
              <a:buFont typeface="+mj-lt"/>
              <a:buAutoNum type="arabicPeriod" startAt="6"/>
            </a:pPr>
            <a:r>
              <a:rPr lang="fa-IR" sz="2600" dirty="0" smtClean="0">
                <a:solidFill>
                  <a:schemeClr val="tx1"/>
                </a:solidFill>
              </a:rPr>
              <a:t>شواهد غیر مستقیم مبنی بر وجود خطراتی برای کودکان کار و خیابان </a:t>
            </a:r>
          </a:p>
          <a:p>
            <a:pPr marL="514350" indent="-514350" algn="just" rtl="1">
              <a:buFont typeface="+mj-lt"/>
              <a:buAutoNum type="arabicPeriod" startAt="6"/>
            </a:pPr>
            <a:r>
              <a:rPr lang="fa-IR" sz="2600" dirty="0" smtClean="0">
                <a:solidFill>
                  <a:schemeClr val="tx1"/>
                </a:solidFill>
                <a:cs typeface="+mj-cs"/>
              </a:rPr>
              <a:t>موانع فرهنگی در خصوص دسترسی به مردان در معرض خطر و افراد ترانس و </a:t>
            </a:r>
            <a:r>
              <a:rPr lang="en-US" sz="2600" dirty="0" smtClean="0">
                <a:solidFill>
                  <a:schemeClr val="tx1"/>
                </a:solidFill>
                <a:cs typeface="+mj-cs"/>
              </a:rPr>
              <a:t>MSM</a:t>
            </a:r>
            <a:r>
              <a:rPr lang="fa-IR" sz="2600" dirty="0" smtClean="0">
                <a:solidFill>
                  <a:schemeClr val="tx1"/>
                </a:solidFill>
                <a:cs typeface="+mj-cs"/>
              </a:rPr>
              <a:t>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560388" y="457200"/>
            <a:ext cx="7964487" cy="642938"/>
          </a:xfrm>
        </p:spPr>
        <p:txBody>
          <a:bodyPr/>
          <a:lstStyle/>
          <a:p>
            <a:pPr algn="just" rtl="1"/>
            <a:r>
              <a:rPr lang="fa-IR" altLang="en-US" sz="3000" b="1" smtClean="0">
                <a:solidFill>
                  <a:srgbClr val="C00000"/>
                </a:solidFill>
                <a:cs typeface="B Titr" pitchFamily="2" charset="-78"/>
              </a:rPr>
              <a:t>چالش های فراروی مبارزه با ایدز- ادامه</a:t>
            </a:r>
            <a:endParaRPr lang="en-US" altLang="en-US" sz="3000" b="1" smtClean="0">
              <a:solidFill>
                <a:srgbClr val="C00000"/>
              </a:solidFill>
              <a:cs typeface="B Titr" pitchFamily="2" charset="-78"/>
            </a:endParaRPr>
          </a:p>
        </p:txBody>
      </p:sp>
      <p:sp>
        <p:nvSpPr>
          <p:cNvPr id="3" name="Content Placeholder 2"/>
          <p:cNvSpPr>
            <a:spLocks noGrp="1"/>
          </p:cNvSpPr>
          <p:nvPr>
            <p:ph idx="1"/>
          </p:nvPr>
        </p:nvSpPr>
        <p:spPr>
          <a:xfrm>
            <a:off x="511175" y="1447800"/>
            <a:ext cx="8013700" cy="5105400"/>
          </a:xfrm>
          <a:solidFill>
            <a:schemeClr val="accent1">
              <a:lumMod val="20000"/>
              <a:lumOff val="80000"/>
            </a:schemeClr>
          </a:solidFill>
        </p:spPr>
        <p:txBody>
          <a:bodyPr>
            <a:normAutofit/>
          </a:bodyPr>
          <a:lstStyle/>
          <a:p>
            <a:pPr algn="r" rtl="1">
              <a:lnSpc>
                <a:spcPct val="250000"/>
              </a:lnSpc>
              <a:buFont typeface="Arial" pitchFamily="34" charset="0"/>
              <a:buNone/>
              <a:defRPr/>
            </a:pPr>
            <a:r>
              <a:rPr lang="fa-IR" sz="2250" b="1" dirty="0">
                <a:solidFill>
                  <a:schemeClr val="accent1">
                    <a:lumMod val="50000"/>
                  </a:schemeClr>
                </a:solidFill>
                <a:cs typeface="B Zar" panose="00000400000000000000" pitchFamily="2" charset="-78"/>
              </a:rPr>
              <a:t>3</a:t>
            </a:r>
            <a:r>
              <a:rPr lang="fa-IR" sz="2400" b="1" dirty="0">
                <a:solidFill>
                  <a:schemeClr val="accent1">
                    <a:lumMod val="50000"/>
                  </a:schemeClr>
                </a:solidFill>
                <a:cs typeface="B Zar" panose="00000400000000000000" pitchFamily="2" charset="-78"/>
              </a:rPr>
              <a:t>- </a:t>
            </a:r>
            <a:r>
              <a:rPr lang="fa-IR" sz="2100" b="1" dirty="0">
                <a:solidFill>
                  <a:schemeClr val="accent1">
                    <a:lumMod val="50000"/>
                  </a:schemeClr>
                </a:solidFill>
                <a:cs typeface="B Zar" panose="00000400000000000000" pitchFamily="2" charset="-78"/>
              </a:rPr>
              <a:t>بعضی از استانها در معرض خطر بیشتری قرار گرفته اند(برخی شهرستانها)</a:t>
            </a:r>
          </a:p>
          <a:p>
            <a:pPr algn="r" rtl="1">
              <a:lnSpc>
                <a:spcPct val="250000"/>
              </a:lnSpc>
              <a:buFont typeface="Arial" pitchFamily="34" charset="0"/>
              <a:buNone/>
              <a:defRPr/>
            </a:pPr>
            <a:r>
              <a:rPr lang="fa-IR" sz="2100" b="1" dirty="0">
                <a:solidFill>
                  <a:schemeClr val="accent1">
                    <a:lumMod val="50000"/>
                  </a:schemeClr>
                </a:solidFill>
                <a:cs typeface="B Zar" panose="00000400000000000000" pitchFamily="2" charset="-78"/>
              </a:rPr>
              <a:t>4- مداخلات فعلی بخصوص در زمینه اطلاع رسانی های هدفمند کفایت نمی کند.</a:t>
            </a:r>
          </a:p>
          <a:p>
            <a:pPr algn="r" rtl="1">
              <a:lnSpc>
                <a:spcPct val="250000"/>
              </a:lnSpc>
              <a:buFont typeface="Arial" pitchFamily="34" charset="0"/>
              <a:buNone/>
              <a:defRPr/>
            </a:pPr>
            <a:r>
              <a:rPr lang="fa-IR" sz="2100" b="1" dirty="0">
                <a:solidFill>
                  <a:schemeClr val="accent1">
                    <a:lumMod val="50000"/>
                  </a:schemeClr>
                </a:solidFill>
                <a:cs typeface="B Zar" panose="00000400000000000000" pitchFamily="2" charset="-78"/>
              </a:rPr>
              <a:t>5- کیفیت خدمات پیشگیری،مراقبت و درمان نازل است و عاقبت خطرناکی دارد.</a:t>
            </a:r>
          </a:p>
          <a:p>
            <a:pPr algn="r" rtl="1">
              <a:lnSpc>
                <a:spcPct val="250000"/>
              </a:lnSpc>
              <a:buFont typeface="Arial" pitchFamily="34" charset="0"/>
              <a:buNone/>
              <a:defRPr/>
            </a:pPr>
            <a:r>
              <a:rPr lang="fa-IR" sz="2100" b="1" dirty="0">
                <a:solidFill>
                  <a:schemeClr val="accent1">
                    <a:lumMod val="50000"/>
                  </a:schemeClr>
                </a:solidFill>
                <a:cs typeface="B Zar" panose="00000400000000000000" pitchFamily="2" charset="-78"/>
              </a:rPr>
              <a:t>6- در بعضی استانها بحث عفونت های همزمان جدی تر است.</a:t>
            </a:r>
          </a:p>
          <a:p>
            <a:pPr lvl="1" algn="r" rtl="1">
              <a:lnSpc>
                <a:spcPct val="250000"/>
              </a:lnSpc>
              <a:defRPr/>
            </a:pPr>
            <a:r>
              <a:rPr lang="fa-IR" sz="2100" b="1" dirty="0">
                <a:solidFill>
                  <a:schemeClr val="accent1">
                    <a:lumMod val="50000"/>
                  </a:schemeClr>
                </a:solidFill>
                <a:cs typeface="B Zar" panose="00000400000000000000" pitchFamily="2" charset="-78"/>
              </a:rPr>
              <a:t>  سل و ایدز ،  هپاتیت و ایدز ، بیماریهای آمیزشی </a:t>
            </a:r>
          </a:p>
          <a:p>
            <a:pPr algn="r" rtl="1">
              <a:lnSpc>
                <a:spcPct val="250000"/>
              </a:lnSpc>
              <a:defRPr/>
            </a:pPr>
            <a:endParaRPr lang="en-US" sz="2400" b="1" dirty="0">
              <a:solidFill>
                <a:schemeClr val="accent6">
                  <a:lumMod val="50000"/>
                </a:schemeClr>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fa-IR" sz="4050" b="1" dirty="0">
                <a:solidFill>
                  <a:srgbClr val="C00000"/>
                </a:solidFill>
                <a:cs typeface="B Titr" panose="00000700000000000000" pitchFamily="2" charset="-78"/>
              </a:rPr>
              <a:t>راه میان بر</a:t>
            </a:r>
          </a:p>
        </p:txBody>
      </p:sp>
      <p:sp>
        <p:nvSpPr>
          <p:cNvPr id="3" name="Content Placeholder 2"/>
          <p:cNvSpPr>
            <a:spLocks noGrp="1"/>
          </p:cNvSpPr>
          <p:nvPr>
            <p:ph idx="1"/>
          </p:nvPr>
        </p:nvSpPr>
        <p:spPr/>
        <p:txBody>
          <a:bodyPr/>
          <a:lstStyle/>
          <a:p>
            <a:pPr algn="r" rtl="1">
              <a:defRPr/>
            </a:pPr>
            <a:endParaRPr lang="fa-IR" dirty="0" smtClean="0"/>
          </a:p>
          <a:p>
            <a:pPr algn="r" rtl="1">
              <a:defRPr/>
            </a:pPr>
            <a:r>
              <a:rPr lang="fa-IR" sz="2700" b="1" dirty="0">
                <a:solidFill>
                  <a:schemeClr val="accent1">
                    <a:lumMod val="50000"/>
                  </a:schemeClr>
                </a:solidFill>
                <a:cs typeface="B Titr" panose="00000700000000000000" pitchFamily="2" charset="-78"/>
              </a:rPr>
              <a:t>هدف:</a:t>
            </a:r>
          </a:p>
          <a:p>
            <a:pPr algn="ctr" rtl="1">
              <a:defRPr/>
            </a:pPr>
            <a:r>
              <a:rPr lang="fa-IR" sz="3000" b="1" dirty="0">
                <a:solidFill>
                  <a:schemeClr val="accent1">
                    <a:lumMod val="50000"/>
                  </a:schemeClr>
                </a:solidFill>
                <a:cs typeface="B Zar" panose="00000400000000000000" pitchFamily="2" charset="-78"/>
              </a:rPr>
              <a:t>پایان اپیدمی اچ آی وی تا سال 2030</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87363" y="381000"/>
            <a:ext cx="8015287" cy="500063"/>
          </a:xfrm>
        </p:spPr>
        <p:txBody>
          <a:bodyPr>
            <a:normAutofit fontScale="90000"/>
          </a:bodyPr>
          <a:lstStyle/>
          <a:p>
            <a:pPr algn="r"/>
            <a:r>
              <a:rPr lang="fa-IR" altLang="en-US" sz="2700" b="1" smtClean="0">
                <a:solidFill>
                  <a:srgbClr val="C00000"/>
                </a:solidFill>
                <a:cs typeface="B Titr" pitchFamily="2" charset="-78"/>
              </a:rPr>
              <a:t>ما راه میان بر را انتخاب کرده ایم،فرصت را نباید از دست بدهیم</a:t>
            </a:r>
            <a:endParaRPr lang="en-US" altLang="en-US" sz="2700" b="1" smtClean="0">
              <a:solidFill>
                <a:srgbClr val="C00000"/>
              </a:solidFill>
              <a:cs typeface="B Titr" pitchFamily="2" charset="-78"/>
            </a:endParaRPr>
          </a:p>
        </p:txBody>
      </p:sp>
      <p:sp>
        <p:nvSpPr>
          <p:cNvPr id="3" name="Content Placeholder 2"/>
          <p:cNvSpPr>
            <a:spLocks noGrp="1"/>
          </p:cNvSpPr>
          <p:nvPr>
            <p:ph idx="1"/>
          </p:nvPr>
        </p:nvSpPr>
        <p:spPr>
          <a:xfrm>
            <a:off x="685800" y="1371600"/>
            <a:ext cx="8077200" cy="5257800"/>
          </a:xfrm>
          <a:solidFill>
            <a:schemeClr val="accent1">
              <a:lumMod val="20000"/>
              <a:lumOff val="80000"/>
            </a:schemeClr>
          </a:solidFill>
          <a:ln>
            <a:solidFill>
              <a:schemeClr val="accent1">
                <a:lumMod val="60000"/>
                <a:lumOff val="40000"/>
              </a:schemeClr>
            </a:solidFill>
          </a:ln>
        </p:spPr>
        <p:txBody>
          <a:bodyPr>
            <a:noAutofit/>
          </a:bodyPr>
          <a:lstStyle/>
          <a:p>
            <a:pPr algn="r" rtl="1">
              <a:lnSpc>
                <a:spcPct val="250000"/>
              </a:lnSpc>
              <a:buFont typeface="Arial" pitchFamily="34" charset="0"/>
              <a:buNone/>
              <a:defRPr/>
            </a:pPr>
            <a:r>
              <a:rPr lang="fa-IR" sz="1800" b="1" dirty="0">
                <a:solidFill>
                  <a:schemeClr val="accent1">
                    <a:lumMod val="50000"/>
                  </a:schemeClr>
                </a:solidFill>
                <a:cs typeface="B Titr" panose="00000700000000000000" pitchFamily="2" charset="-78"/>
              </a:rPr>
              <a:t>عرصه های بسیار مهم راه میان بر:</a:t>
            </a:r>
          </a:p>
          <a:p>
            <a:pPr algn="r" rtl="1">
              <a:lnSpc>
                <a:spcPct val="250000"/>
              </a:lnSpc>
              <a:buFont typeface="Arial" pitchFamily="34" charset="0"/>
              <a:buNone/>
              <a:defRPr/>
            </a:pPr>
            <a:r>
              <a:rPr lang="fa-IR" sz="1800" b="1" dirty="0" smtClean="0">
                <a:solidFill>
                  <a:schemeClr val="accent1">
                    <a:lumMod val="50000"/>
                  </a:schemeClr>
                </a:solidFill>
                <a:cs typeface="B Zar" panose="00000400000000000000" pitchFamily="2" charset="-78"/>
              </a:rPr>
              <a:t>1- </a:t>
            </a:r>
            <a:r>
              <a:rPr lang="fa-IR" sz="2100" b="1" dirty="0">
                <a:solidFill>
                  <a:schemeClr val="accent1">
                    <a:lumMod val="50000"/>
                  </a:schemeClr>
                </a:solidFill>
                <a:cs typeface="B Zar" panose="00000400000000000000" pitchFamily="2" charset="-78"/>
              </a:rPr>
              <a:t>تمام راه های پیشگیری و درمان در ترکیب با یکدیگر جواب می دهند</a:t>
            </a:r>
            <a:endParaRPr lang="fa-IR" sz="1800" b="1" dirty="0">
              <a:solidFill>
                <a:schemeClr val="accent1">
                  <a:lumMod val="50000"/>
                </a:schemeClr>
              </a:solidFill>
              <a:cs typeface="B Zar" panose="00000400000000000000" pitchFamily="2" charset="-78"/>
            </a:endParaRPr>
          </a:p>
          <a:p>
            <a:pPr algn="r" rtl="1">
              <a:lnSpc>
                <a:spcPct val="250000"/>
              </a:lnSpc>
              <a:buFont typeface="Arial" pitchFamily="34" charset="0"/>
              <a:buNone/>
              <a:defRPr/>
            </a:pPr>
            <a:r>
              <a:rPr lang="fa-IR" sz="1800" b="1" dirty="0">
                <a:solidFill>
                  <a:schemeClr val="accent1">
                    <a:lumMod val="50000"/>
                  </a:schemeClr>
                </a:solidFill>
                <a:cs typeface="B Zar" panose="00000400000000000000" pitchFamily="2" charset="-78"/>
              </a:rPr>
              <a:t>           اطلاع رسانی- کاهش آسیب-کاندوم-دارو- و ...</a:t>
            </a:r>
          </a:p>
          <a:p>
            <a:pPr algn="r" rtl="1">
              <a:lnSpc>
                <a:spcPct val="250000"/>
              </a:lnSpc>
              <a:buFont typeface="Arial" pitchFamily="34" charset="0"/>
              <a:buNone/>
              <a:defRPr/>
            </a:pPr>
            <a:r>
              <a:rPr lang="fa-IR" sz="1800" b="1" dirty="0">
                <a:solidFill>
                  <a:schemeClr val="accent1">
                    <a:lumMod val="50000"/>
                  </a:schemeClr>
                </a:solidFill>
                <a:cs typeface="B Zar" panose="00000400000000000000" pitchFamily="2" charset="-78"/>
              </a:rPr>
              <a:t>2- </a:t>
            </a:r>
            <a:r>
              <a:rPr lang="fa-IR" sz="2100" b="1" dirty="0">
                <a:solidFill>
                  <a:schemeClr val="accent1">
                    <a:lumMod val="50000"/>
                  </a:schemeClr>
                </a:solidFill>
                <a:cs typeface="B Zar" panose="00000400000000000000" pitchFamily="2" charset="-78"/>
              </a:rPr>
              <a:t>کشور ما جزو کشورهای در اولویت قرار گرفته است</a:t>
            </a:r>
            <a:endParaRPr lang="fa-IR" sz="1800" b="1" dirty="0">
              <a:solidFill>
                <a:schemeClr val="accent1">
                  <a:lumMod val="50000"/>
                </a:schemeClr>
              </a:solidFill>
              <a:cs typeface="B Zar" panose="00000400000000000000" pitchFamily="2" charset="-78"/>
            </a:endParaRPr>
          </a:p>
          <a:p>
            <a:pPr algn="r" rtl="1">
              <a:lnSpc>
                <a:spcPct val="250000"/>
              </a:lnSpc>
              <a:buFont typeface="Arial" pitchFamily="34" charset="0"/>
              <a:buNone/>
              <a:defRPr/>
            </a:pPr>
            <a:r>
              <a:rPr lang="fa-IR" sz="1800" b="1" dirty="0">
                <a:solidFill>
                  <a:schemeClr val="accent1">
                    <a:lumMod val="50000"/>
                  </a:schemeClr>
                </a:solidFill>
                <a:cs typeface="B Zar" panose="00000400000000000000" pitchFamily="2" charset="-78"/>
              </a:rPr>
              <a:t>         30%پوشش بیماریابی</a:t>
            </a:r>
          </a:p>
          <a:p>
            <a:pPr algn="r" rtl="1">
              <a:lnSpc>
                <a:spcPct val="250000"/>
              </a:lnSpc>
              <a:buFont typeface="Arial" pitchFamily="34" charset="0"/>
              <a:buNone/>
              <a:defRPr/>
            </a:pPr>
            <a:r>
              <a:rPr lang="fa-IR" sz="1800" b="1" dirty="0">
                <a:solidFill>
                  <a:schemeClr val="accent1">
                    <a:lumMod val="50000"/>
                  </a:schemeClr>
                </a:solidFill>
                <a:cs typeface="B Zar" panose="00000400000000000000" pitchFamily="2" charset="-78"/>
              </a:rPr>
              <a:t>          15%پوشش درمان</a:t>
            </a:r>
          </a:p>
          <a:p>
            <a:pPr algn="r" rtl="1">
              <a:lnSpc>
                <a:spcPct val="250000"/>
              </a:lnSpc>
              <a:buFont typeface="Arial" pitchFamily="34" charset="0"/>
              <a:buNone/>
              <a:defRPr/>
            </a:pPr>
            <a:endParaRPr lang="en-US" sz="1800" b="1" dirty="0">
              <a:solidFill>
                <a:schemeClr val="accent4">
                  <a:lumMod val="50000"/>
                </a:schemeClr>
              </a:solidFill>
              <a:cs typeface="B Zar" panose="00000400000000000000" pitchFamily="2" charset="-78"/>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914400" y="381000"/>
            <a:ext cx="7678738" cy="495300"/>
          </a:xfrm>
        </p:spPr>
        <p:txBody>
          <a:bodyPr/>
          <a:lstStyle/>
          <a:p>
            <a:pPr algn="r"/>
            <a:r>
              <a:rPr lang="fa-IR" altLang="en-US" sz="2400" b="1" smtClean="0">
                <a:solidFill>
                  <a:srgbClr val="C00000"/>
                </a:solidFill>
                <a:cs typeface="B Titr" pitchFamily="2" charset="-78"/>
              </a:rPr>
              <a:t>ما راه میان بر را انتخاب کرده ایم،فرصت را نباید از دست بدهیم- </a:t>
            </a:r>
            <a:r>
              <a:rPr lang="fa-IR" altLang="en-US" sz="2100" b="1" smtClean="0">
                <a:solidFill>
                  <a:srgbClr val="C00000"/>
                </a:solidFill>
                <a:cs typeface="B Titr" pitchFamily="2" charset="-78"/>
              </a:rPr>
              <a:t>ادامه</a:t>
            </a:r>
            <a:endParaRPr lang="en-US" altLang="en-US" sz="2400" smtClean="0"/>
          </a:p>
        </p:txBody>
      </p:sp>
      <p:sp>
        <p:nvSpPr>
          <p:cNvPr id="3" name="Content Placeholder 2"/>
          <p:cNvSpPr>
            <a:spLocks noGrp="1"/>
          </p:cNvSpPr>
          <p:nvPr>
            <p:ph idx="1"/>
          </p:nvPr>
        </p:nvSpPr>
        <p:spPr>
          <a:xfrm>
            <a:off x="639763" y="1371600"/>
            <a:ext cx="8229600" cy="5257800"/>
          </a:xfrm>
          <a:solidFill>
            <a:schemeClr val="accent1">
              <a:lumMod val="20000"/>
              <a:lumOff val="80000"/>
            </a:schemeClr>
          </a:solidFill>
        </p:spPr>
        <p:txBody>
          <a:bodyPr>
            <a:normAutofit/>
          </a:bodyPr>
          <a:lstStyle/>
          <a:p>
            <a:pPr algn="r" rtl="1">
              <a:lnSpc>
                <a:spcPct val="250000"/>
              </a:lnSpc>
              <a:buFont typeface="Arial" pitchFamily="34" charset="0"/>
              <a:buNone/>
              <a:defRPr/>
            </a:pPr>
            <a:r>
              <a:rPr lang="fa-IR" sz="2100" b="1" dirty="0">
                <a:solidFill>
                  <a:schemeClr val="accent1">
                    <a:lumMod val="50000"/>
                  </a:schemeClr>
                </a:solidFill>
                <a:cs typeface="B Zar" panose="00000400000000000000" pitchFamily="2" charset="-78"/>
              </a:rPr>
              <a:t>3- باید اطمینان حاصل کنیم مبتلایان از ابتلای خود آگاه هستند</a:t>
            </a:r>
          </a:p>
          <a:p>
            <a:pPr algn="r" rtl="1">
              <a:lnSpc>
                <a:spcPct val="250000"/>
              </a:lnSpc>
              <a:buFont typeface="Arial" pitchFamily="34" charset="0"/>
              <a:buNone/>
              <a:defRPr/>
            </a:pPr>
            <a:r>
              <a:rPr lang="fa-IR" sz="2100" dirty="0">
                <a:solidFill>
                  <a:schemeClr val="accent1">
                    <a:lumMod val="50000"/>
                  </a:schemeClr>
                </a:solidFill>
                <a:cs typeface="B Zar" panose="00000400000000000000" pitchFamily="2" charset="-78"/>
              </a:rPr>
              <a:t>          تحت درمان قرار دارند و درمان آنها موفق است</a:t>
            </a:r>
          </a:p>
          <a:p>
            <a:pPr algn="r" rtl="1">
              <a:lnSpc>
                <a:spcPct val="250000"/>
              </a:lnSpc>
              <a:buFont typeface="Arial" pitchFamily="34" charset="0"/>
              <a:buNone/>
              <a:defRPr/>
            </a:pPr>
            <a:endParaRPr lang="fa-IR" sz="2100" dirty="0">
              <a:solidFill>
                <a:schemeClr val="accent1">
                  <a:lumMod val="50000"/>
                </a:schemeClr>
              </a:solidFill>
              <a:cs typeface="B Zar" panose="00000400000000000000" pitchFamily="2" charset="-78"/>
            </a:endParaRPr>
          </a:p>
          <a:p>
            <a:pPr algn="r" rtl="1">
              <a:lnSpc>
                <a:spcPct val="250000"/>
              </a:lnSpc>
              <a:buFont typeface="Arial" pitchFamily="34" charset="0"/>
              <a:buNone/>
              <a:defRPr/>
            </a:pPr>
            <a:r>
              <a:rPr lang="fa-IR" sz="2100" b="1" dirty="0">
                <a:solidFill>
                  <a:schemeClr val="accent1">
                    <a:lumMod val="50000"/>
                  </a:schemeClr>
                </a:solidFill>
                <a:cs typeface="B Zar" panose="00000400000000000000" pitchFamily="2" charset="-78"/>
              </a:rPr>
              <a:t>4- اساس کار ما دسترسی به آسیب پذیرترین گروهها و به کارگیری بهترین روش های ارتباطی با آنها است.</a:t>
            </a:r>
            <a:endParaRPr lang="en-US" sz="2100" b="1" dirty="0">
              <a:solidFill>
                <a:schemeClr val="accent1">
                  <a:lumMod val="50000"/>
                </a:schemeClr>
              </a:solidFill>
              <a:cs typeface="B Zar" panose="00000400000000000000" pitchFamily="2" charset="-78"/>
            </a:endParaRPr>
          </a:p>
          <a:p>
            <a:pPr algn="r" rtl="1">
              <a:lnSpc>
                <a:spcPct val="250000"/>
              </a:lnSpc>
              <a:defRPr/>
            </a:pPr>
            <a:endParaRPr lang="en-US" sz="21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50" y="609600"/>
            <a:ext cx="7406640" cy="1314734"/>
          </a:xfrm>
        </p:spPr>
        <p:txBody>
          <a:bodyPr>
            <a:normAutofit fontScale="90000"/>
          </a:bodyPr>
          <a:lstStyle/>
          <a:p>
            <a:pPr algn="ctr">
              <a:lnSpc>
                <a:spcPct val="150000"/>
              </a:lnSpc>
            </a:pPr>
            <a:r>
              <a:rPr lang="fa-IR" sz="3600" b="1" dirty="0" smtClean="0">
                <a:solidFill>
                  <a:srgbClr val="FF0000"/>
                </a:solidFill>
                <a:latin typeface="+mn-lt"/>
                <a:ea typeface="+mn-ea"/>
                <a:cs typeface="B Titr" panose="00000700000000000000" pitchFamily="2" charset="-78"/>
              </a:rPr>
              <a:t>چهارمین برنامه استراتژیک کشوری ایدز</a:t>
            </a:r>
            <a:br>
              <a:rPr lang="fa-IR" sz="3600" b="1" dirty="0" smtClean="0">
                <a:solidFill>
                  <a:srgbClr val="FF0000"/>
                </a:solidFill>
                <a:latin typeface="+mn-lt"/>
                <a:ea typeface="+mn-ea"/>
                <a:cs typeface="B Titr" panose="00000700000000000000" pitchFamily="2" charset="-78"/>
              </a:rPr>
            </a:br>
            <a:r>
              <a:rPr lang="fa-IR" sz="3600" b="1" dirty="0" smtClean="0">
                <a:solidFill>
                  <a:srgbClr val="FF0000"/>
                </a:solidFill>
                <a:latin typeface="+mn-lt"/>
                <a:ea typeface="+mn-ea"/>
                <a:cs typeface="B Titr" panose="00000700000000000000" pitchFamily="2" charset="-78"/>
              </a:rPr>
              <a:t>1398-1394</a:t>
            </a:r>
            <a:endParaRPr lang="en-US" sz="2800" b="1" dirty="0" smtClean="0">
              <a:solidFill>
                <a:srgbClr val="FF0000"/>
              </a:solidFill>
              <a:latin typeface="+mn-lt"/>
              <a:ea typeface="+mn-ea"/>
              <a:cs typeface="B Titr" panose="00000700000000000000" pitchFamily="2" charset="-78"/>
            </a:endParaRPr>
          </a:p>
        </p:txBody>
      </p:sp>
      <p:sp>
        <p:nvSpPr>
          <p:cNvPr id="3" name="Content Placeholder 2"/>
          <p:cNvSpPr>
            <a:spLocks noGrp="1"/>
          </p:cNvSpPr>
          <p:nvPr>
            <p:ph idx="1"/>
          </p:nvPr>
        </p:nvSpPr>
        <p:spPr>
          <a:xfrm>
            <a:off x="857251" y="2224585"/>
            <a:ext cx="7249520" cy="3871415"/>
          </a:xfrm>
        </p:spPr>
        <p:txBody>
          <a:bodyPr>
            <a:normAutofit/>
          </a:bodyPr>
          <a:lstStyle/>
          <a:p>
            <a:pPr algn="ctr">
              <a:lnSpc>
                <a:spcPct val="200000"/>
              </a:lnSpc>
              <a:buNone/>
            </a:pPr>
            <a:r>
              <a:rPr lang="fa-IR" sz="2800" b="1" dirty="0" smtClean="0">
                <a:solidFill>
                  <a:schemeClr val="tx2">
                    <a:lumMod val="10000"/>
                  </a:schemeClr>
                </a:solidFill>
                <a:cs typeface="B Titr" panose="00000700000000000000" pitchFamily="2" charset="-78"/>
              </a:rPr>
              <a:t>   این برنامه در چهاردهمین جلسه شورای عالی سلامت و امنیت غذایی،</a:t>
            </a:r>
          </a:p>
          <a:p>
            <a:pPr algn="ctr">
              <a:lnSpc>
                <a:spcPct val="200000"/>
              </a:lnSpc>
              <a:buNone/>
            </a:pPr>
            <a:r>
              <a:rPr lang="fa-IR" sz="2800" b="1" dirty="0" smtClean="0">
                <a:solidFill>
                  <a:schemeClr val="tx2">
                    <a:lumMod val="10000"/>
                  </a:schemeClr>
                </a:solidFill>
                <a:cs typeface="B Titr" panose="00000700000000000000" pitchFamily="2" charset="-78"/>
              </a:rPr>
              <a:t> با حضور رئیس محترم جمهور مصوب گردید.</a:t>
            </a:r>
            <a:endParaRPr lang="en-US" sz="2800" b="1" dirty="0" smtClean="0">
              <a:solidFill>
                <a:schemeClr val="tx2">
                  <a:lumMod val="10000"/>
                </a:schemeClr>
              </a:solidFill>
              <a:cs typeface="B Titr" panose="00000700000000000000" pitchFamily="2" charset="-78"/>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795528" indent="-685800" algn="r" rtl="1" eaLnBrk="1" fontAlgn="auto" hangingPunct="1">
              <a:lnSpc>
                <a:spcPct val="150000"/>
              </a:lnSpc>
              <a:spcAft>
                <a:spcPts val="0"/>
              </a:spcAft>
              <a:buClr>
                <a:srgbClr val="FF0000"/>
              </a:buClr>
              <a:buSzPct val="70000"/>
              <a:buFont typeface="Wingdings" pitchFamily="2" charset="2"/>
              <a:buChar char="q"/>
              <a:defRPr/>
            </a:pPr>
            <a:r>
              <a:rPr lang="fa-IR" sz="2600" b="1" dirty="0" smtClean="0">
                <a:solidFill>
                  <a:schemeClr val="accent1">
                    <a:lumMod val="50000"/>
                  </a:schemeClr>
                </a:solidFill>
                <a:latin typeface="+mj-lt"/>
                <a:ea typeface="+mj-ea"/>
                <a:cs typeface="B Mitra" pitchFamily="2" charset="-78"/>
              </a:rPr>
              <a:t>بيش از 90% مبتلايان به عفونت شناسايي شده باشند</a:t>
            </a:r>
          </a:p>
          <a:p>
            <a:pPr marL="795528" indent="-685800" algn="r" rtl="1" eaLnBrk="1" fontAlgn="auto" hangingPunct="1">
              <a:lnSpc>
                <a:spcPct val="150000"/>
              </a:lnSpc>
              <a:spcAft>
                <a:spcPts val="0"/>
              </a:spcAft>
              <a:buClr>
                <a:srgbClr val="FF0000"/>
              </a:buClr>
              <a:buSzPct val="70000"/>
              <a:buFont typeface="Wingdings" pitchFamily="2" charset="2"/>
              <a:buChar char="q"/>
              <a:defRPr/>
            </a:pPr>
            <a:r>
              <a:rPr lang="fa-IR" sz="2600" b="1" dirty="0" smtClean="0">
                <a:solidFill>
                  <a:schemeClr val="accent1">
                    <a:lumMod val="50000"/>
                  </a:schemeClr>
                </a:solidFill>
                <a:latin typeface="+mj-lt"/>
                <a:ea typeface="+mj-ea"/>
                <a:cs typeface="B Mitra" pitchFamily="2" charset="-78"/>
              </a:rPr>
              <a:t>بيش از 90% مبتلايان شناخته شده تحت درمان با ثبات و پايدار باشند</a:t>
            </a:r>
          </a:p>
          <a:p>
            <a:pPr marL="795528" indent="-685800" algn="r" rtl="1" eaLnBrk="1" fontAlgn="auto" hangingPunct="1">
              <a:lnSpc>
                <a:spcPct val="150000"/>
              </a:lnSpc>
              <a:spcAft>
                <a:spcPts val="0"/>
              </a:spcAft>
              <a:buClr>
                <a:srgbClr val="FF0000"/>
              </a:buClr>
              <a:buSzPct val="70000"/>
              <a:buFont typeface="Wingdings" pitchFamily="2" charset="2"/>
              <a:buChar char="q"/>
              <a:defRPr/>
            </a:pPr>
            <a:r>
              <a:rPr lang="fa-IR" sz="2600" b="1" dirty="0" smtClean="0">
                <a:solidFill>
                  <a:schemeClr val="accent1">
                    <a:lumMod val="50000"/>
                  </a:schemeClr>
                </a:solidFill>
                <a:latin typeface="+mj-lt"/>
                <a:ea typeface="+mj-ea"/>
                <a:cs typeface="B Mitra" pitchFamily="2" charset="-78"/>
              </a:rPr>
              <a:t>در بيش از 90% افراد تحت پوشش درمان، آزمایش بار ویروس انجام شده، تعداد ویروس در خون کمتر از 200 باقی مانده باشد</a:t>
            </a:r>
          </a:p>
          <a:p>
            <a:pPr marL="624078" indent="-514350" eaLnBrk="1" fontAlgn="auto" hangingPunct="1">
              <a:spcAft>
                <a:spcPts val="0"/>
              </a:spcAft>
              <a:buFont typeface="+mj-lt"/>
              <a:buAutoNum type="arabicPeriod"/>
              <a:defRPr/>
            </a:pPr>
            <a:endParaRPr lang="fa-IR" sz="2400" b="1" dirty="0">
              <a:effectLst>
                <a:outerShdw blurRad="38100" dist="38100" dir="2700000" algn="tl">
                  <a:srgbClr val="000000">
                    <a:alpha val="43137"/>
                  </a:srgbClr>
                </a:outerShdw>
              </a:effectLst>
              <a:latin typeface="+mj-lt"/>
              <a:ea typeface="+mj-ea"/>
              <a:cs typeface="B Lotus" pitchFamily="2" charset="-78"/>
            </a:endParaRPr>
          </a:p>
        </p:txBody>
      </p:sp>
      <p:sp>
        <p:nvSpPr>
          <p:cNvPr id="3" name="Title 2"/>
          <p:cNvSpPr>
            <a:spLocks noGrp="1"/>
          </p:cNvSpPr>
          <p:nvPr>
            <p:ph type="title"/>
          </p:nvPr>
        </p:nvSpPr>
        <p:spPr>
          <a:xfrm>
            <a:off x="457200" y="381000"/>
            <a:ext cx="8229600" cy="1143000"/>
          </a:xfrm>
          <a:solidFill>
            <a:schemeClr val="accent2">
              <a:lumMod val="20000"/>
              <a:lumOff val="80000"/>
            </a:schemeClr>
          </a:solidFill>
        </p:spPr>
        <p:txBody>
          <a:bodyPr>
            <a:noAutofit/>
          </a:bodyPr>
          <a:lstStyle/>
          <a:p>
            <a:pPr fontAlgn="auto">
              <a:spcAft>
                <a:spcPts val="0"/>
              </a:spcAft>
              <a:defRPr/>
            </a:pPr>
            <a:r>
              <a:rPr lang="fa-IR" dirty="0">
                <a:solidFill>
                  <a:schemeClr val="accent1">
                    <a:lumMod val="50000"/>
                  </a:schemeClr>
                </a:solidFill>
                <a:cs typeface="2  Aseman" pitchFamily="2" charset="-78"/>
              </a:rPr>
              <a:t>اهداف برنامه  جهانی کنترل اچ آی وی</a:t>
            </a:r>
            <a:r>
              <a:rPr lang="fa-IR" sz="4300" dirty="0">
                <a:solidFill>
                  <a:schemeClr val="accent1">
                    <a:lumMod val="50000"/>
                  </a:schemeClr>
                </a:solidFill>
                <a:cs typeface="2  Aseman" pitchFamily="2" charset="-78"/>
              </a:rPr>
              <a:t/>
            </a:r>
            <a:br>
              <a:rPr lang="fa-IR" sz="4300" dirty="0">
                <a:solidFill>
                  <a:schemeClr val="accent1">
                    <a:lumMod val="50000"/>
                  </a:schemeClr>
                </a:solidFill>
                <a:cs typeface="2  Aseman" pitchFamily="2" charset="-78"/>
              </a:rPr>
            </a:br>
            <a:r>
              <a:rPr lang="fa-IR" sz="4300" dirty="0">
                <a:solidFill>
                  <a:schemeClr val="accent1">
                    <a:lumMod val="50000"/>
                  </a:schemeClr>
                </a:solidFill>
                <a:cs typeface="2  Aseman" pitchFamily="2" charset="-78"/>
              </a:rPr>
              <a:t> تا سال 2020</a:t>
            </a:r>
          </a:p>
        </p:txBody>
      </p:sp>
      <p:pic>
        <p:nvPicPr>
          <p:cNvPr id="21508" name="Picture 4" descr="ok 2.bmp"/>
          <p:cNvPicPr>
            <a:picLocks noChangeAspect="1"/>
          </p:cNvPicPr>
          <p:nvPr/>
        </p:nvPicPr>
        <p:blipFill>
          <a:blip r:embed="rId2" cstate="print"/>
          <a:srcRect/>
          <a:stretch>
            <a:fillRect/>
          </a:stretch>
        </p:blipFill>
        <p:spPr bwMode="auto">
          <a:xfrm>
            <a:off x="1905000" y="5105400"/>
            <a:ext cx="5638800" cy="1752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4800" dirty="0" smtClean="0">
                <a:cs typeface="2  Nazanin" pitchFamily="2" charset="-78"/>
              </a:rPr>
              <a:t>اهداف کلان برنامه استراتژیک</a:t>
            </a:r>
            <a:endParaRPr lang="en-US" sz="4800" dirty="0">
              <a:cs typeface="2  Nazanin" pitchFamily="2" charset="-78"/>
            </a:endParaRPr>
          </a:p>
        </p:txBody>
      </p:sp>
      <p:sp>
        <p:nvSpPr>
          <p:cNvPr id="3" name="Content Placeholder 2"/>
          <p:cNvSpPr>
            <a:spLocks noGrp="1"/>
          </p:cNvSpPr>
          <p:nvPr>
            <p:ph idx="1"/>
          </p:nvPr>
        </p:nvSpPr>
        <p:spPr/>
        <p:txBody>
          <a:bodyPr>
            <a:normAutofit fontScale="92500" lnSpcReduction="20000"/>
          </a:bodyPr>
          <a:lstStyle/>
          <a:p>
            <a:pPr marL="514350" lvl="0" indent="-514350" algn="r" rtl="1">
              <a:buFont typeface="+mj-lt"/>
              <a:buAutoNum type="arabicPeriod"/>
            </a:pPr>
            <a:r>
              <a:rPr lang="fa-IR" dirty="0">
                <a:cs typeface="2  Nazanin" pitchFamily="2" charset="-78"/>
              </a:rPr>
              <a:t>تا پایان سال  1398 شیوع ابتلا به عفونت </a:t>
            </a:r>
            <a:r>
              <a:rPr lang="en-US" dirty="0">
                <a:cs typeface="2  Nazanin" pitchFamily="2" charset="-78"/>
              </a:rPr>
              <a:t>HIV</a:t>
            </a:r>
            <a:r>
              <a:rPr lang="fa-IR" dirty="0">
                <a:cs typeface="2  Nazanin" pitchFamily="2" charset="-78"/>
              </a:rPr>
              <a:t>  در جمعیت عمومی کشور کمتر از 0.15% باقی بماند.</a:t>
            </a:r>
            <a:endParaRPr lang="en-US" dirty="0">
              <a:cs typeface="2  Nazanin" pitchFamily="2" charset="-78"/>
            </a:endParaRPr>
          </a:p>
          <a:p>
            <a:pPr marL="514350" lvl="0" indent="-514350" algn="r" rtl="1">
              <a:buFont typeface="+mj-lt"/>
              <a:buAutoNum type="arabicPeriod"/>
            </a:pPr>
            <a:r>
              <a:rPr lang="fa-IR" dirty="0">
                <a:cs typeface="2  Nazanin" pitchFamily="2" charset="-78"/>
              </a:rPr>
              <a:t>تا پایان سال  1398 شیوع ابتلا به عفونت </a:t>
            </a:r>
            <a:r>
              <a:rPr lang="en-US" dirty="0">
                <a:cs typeface="2  Nazanin" pitchFamily="2" charset="-78"/>
              </a:rPr>
              <a:t>HIV</a:t>
            </a:r>
            <a:r>
              <a:rPr lang="fa-IR" dirty="0">
                <a:cs typeface="2  Nazanin" pitchFamily="2" charset="-78"/>
              </a:rPr>
              <a:t>  در مصرف کنندگان تزریقی کشور کمتر از </a:t>
            </a:r>
            <a:r>
              <a:rPr lang="fa-IR" dirty="0" smtClean="0">
                <a:cs typeface="2  Nazanin" pitchFamily="2" charset="-78"/>
              </a:rPr>
              <a:t>13% </a:t>
            </a:r>
            <a:r>
              <a:rPr lang="fa-IR" dirty="0">
                <a:cs typeface="2  Nazanin" pitchFamily="2" charset="-78"/>
              </a:rPr>
              <a:t>باقی بماند.</a:t>
            </a:r>
            <a:endParaRPr lang="en-US" dirty="0">
              <a:cs typeface="2  Nazanin" pitchFamily="2" charset="-78"/>
            </a:endParaRPr>
          </a:p>
          <a:p>
            <a:pPr marL="514350" lvl="0" indent="-514350" algn="r" rtl="1">
              <a:buFont typeface="+mj-lt"/>
              <a:buAutoNum type="arabicPeriod"/>
            </a:pPr>
            <a:r>
              <a:rPr lang="fa-IR" dirty="0">
                <a:cs typeface="2  Nazanin" pitchFamily="2" charset="-78"/>
              </a:rPr>
              <a:t>تا پایان سال  1398 شیوع ابتلا به عفونت </a:t>
            </a:r>
            <a:r>
              <a:rPr lang="en-US" dirty="0">
                <a:cs typeface="2  Nazanin" pitchFamily="2" charset="-78"/>
              </a:rPr>
              <a:t>HIV</a:t>
            </a:r>
            <a:r>
              <a:rPr lang="fa-IR" dirty="0">
                <a:cs typeface="2  Nazanin" pitchFamily="2" charset="-78"/>
              </a:rPr>
              <a:t>  در افراد در معرض خطر انتقال جنسی  کمتر از 5% باقی بماند.</a:t>
            </a:r>
            <a:endParaRPr lang="en-US" dirty="0">
              <a:cs typeface="2  Nazanin" pitchFamily="2" charset="-78"/>
            </a:endParaRPr>
          </a:p>
          <a:p>
            <a:pPr marL="514350" lvl="0" indent="-514350" algn="r" rtl="1">
              <a:buFont typeface="+mj-lt"/>
              <a:buAutoNum type="arabicPeriod"/>
            </a:pPr>
            <a:r>
              <a:rPr lang="fa-IR" dirty="0">
                <a:cs typeface="2  Nazanin" pitchFamily="2" charset="-78"/>
              </a:rPr>
              <a:t>تا پایان سال  1398 میزان بروز عفونت </a:t>
            </a:r>
            <a:r>
              <a:rPr lang="en-US" dirty="0">
                <a:cs typeface="2  Nazanin" pitchFamily="2" charset="-78"/>
              </a:rPr>
              <a:t>HIV</a:t>
            </a:r>
            <a:r>
              <a:rPr lang="fa-IR" dirty="0">
                <a:cs typeface="2  Nazanin" pitchFamily="2" charset="-78"/>
              </a:rPr>
              <a:t>  در نوزادان زنده متولد از زنان باردارمبتلا به اچ آی وی به میزان 90% کاهش یابد</a:t>
            </a:r>
            <a:endParaRPr lang="en-US" dirty="0">
              <a:cs typeface="2  Nazanin" pitchFamily="2" charset="-78"/>
            </a:endParaRPr>
          </a:p>
          <a:p>
            <a:pPr marL="514350" lvl="0" indent="-514350" algn="r" rtl="1">
              <a:buFont typeface="+mj-lt"/>
              <a:buAutoNum type="arabicPeriod"/>
            </a:pPr>
            <a:r>
              <a:rPr lang="fa-IR" dirty="0">
                <a:cs typeface="2  Nazanin" pitchFamily="2" charset="-78"/>
              </a:rPr>
              <a:t>تا پایان سال 1398مرگ منتسب به ایدز در مبتلایان به اچ آی وی به میزان 20% کاهش یابد </a:t>
            </a:r>
            <a:endParaRPr lang="en-US" dirty="0">
              <a:cs typeface="2  Nazanin" pitchFamily="2" charset="-78"/>
            </a:endParaRPr>
          </a:p>
          <a:p>
            <a:pPr marL="514350" indent="-514350" algn="r" rtl="1">
              <a:buFont typeface="+mj-lt"/>
              <a:buAutoNum type="arabicPeriod"/>
            </a:pPr>
            <a:endParaRPr lang="en-US" dirty="0">
              <a:cs typeface="2  Nazanin" pitchFamily="2" charset="-78"/>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00042"/>
            <a:ext cx="8229600" cy="5626121"/>
          </a:xfrm>
        </p:spPr>
        <p:txBody>
          <a:bodyPr>
            <a:normAutofit fontScale="85000" lnSpcReduction="10000"/>
          </a:bodyPr>
          <a:lstStyle/>
          <a:p>
            <a:pPr algn="r" rtl="1">
              <a:buNone/>
            </a:pPr>
            <a:r>
              <a:rPr lang="fa-IR" sz="3300" b="1" dirty="0" smtClean="0">
                <a:solidFill>
                  <a:srgbClr val="FF0000"/>
                </a:solidFill>
              </a:rPr>
              <a:t>استراتژیهای  چهارمین برنامه استراتژیک کشوری ایدز:</a:t>
            </a:r>
            <a:endParaRPr lang="en-US" sz="3300" b="1" dirty="0" smtClean="0">
              <a:solidFill>
                <a:srgbClr val="FF0000"/>
              </a:solidFill>
            </a:endParaRPr>
          </a:p>
          <a:p>
            <a:pPr algn="r" rtl="1">
              <a:buNone/>
            </a:pPr>
            <a:r>
              <a:rPr lang="ar-SA" b="1" dirty="0" smtClean="0"/>
              <a:t>01.آموزش و اطلاع رسانی </a:t>
            </a:r>
            <a:endParaRPr lang="en-US" dirty="0" smtClean="0"/>
          </a:p>
          <a:p>
            <a:pPr algn="r" rtl="1">
              <a:buNone/>
            </a:pPr>
            <a:r>
              <a:rPr lang="ar-SA" b="1" dirty="0" smtClean="0"/>
              <a:t>02.پیشگیری از  انتقال خون و تامین سلامت خون</a:t>
            </a:r>
            <a:endParaRPr lang="en-US" dirty="0" smtClean="0"/>
          </a:p>
          <a:p>
            <a:pPr algn="r" rtl="1">
              <a:buNone/>
            </a:pPr>
            <a:r>
              <a:rPr lang="ar-SA" b="1" dirty="0" smtClean="0"/>
              <a:t>03.پیشگیری از</a:t>
            </a:r>
            <a:r>
              <a:rPr lang="en-US" b="1" smtClean="0"/>
              <a:t> </a:t>
            </a:r>
            <a:r>
              <a:rPr lang="ar-SA" b="1" smtClean="0"/>
              <a:t>انتقال </a:t>
            </a:r>
            <a:r>
              <a:rPr lang="ar-SA" b="1" dirty="0" smtClean="0"/>
              <a:t>تزریقی و کاهش آسیب</a:t>
            </a:r>
            <a:endParaRPr lang="en-US" dirty="0" smtClean="0"/>
          </a:p>
          <a:p>
            <a:pPr algn="r" rtl="1">
              <a:buNone/>
            </a:pPr>
            <a:r>
              <a:rPr lang="ar-SA" b="1" dirty="0" smtClean="0"/>
              <a:t>04.پیشگیری از انتقال جنسی و ترویج استفاده از کاندوم</a:t>
            </a:r>
            <a:endParaRPr lang="en-US" dirty="0" smtClean="0"/>
          </a:p>
          <a:p>
            <a:pPr algn="r" rtl="1">
              <a:buNone/>
            </a:pPr>
            <a:r>
              <a:rPr lang="ar-SA" b="1" dirty="0" smtClean="0"/>
              <a:t>05.تشخیص ، مراقبت و درمان </a:t>
            </a:r>
            <a:r>
              <a:rPr lang="en-US" b="1" dirty="0" smtClean="0"/>
              <a:t>STI</a:t>
            </a:r>
            <a:endParaRPr lang="en-US" dirty="0" smtClean="0"/>
          </a:p>
          <a:p>
            <a:pPr algn="r" rtl="1">
              <a:buNone/>
            </a:pPr>
            <a:r>
              <a:rPr lang="ar-SA" b="1" dirty="0" smtClean="0"/>
              <a:t>06.توصیه به انجام تست ، مشاوره و آزمایش تشخیصی اچ آی وی </a:t>
            </a:r>
            <a:endParaRPr lang="en-US" dirty="0" smtClean="0"/>
          </a:p>
          <a:p>
            <a:pPr algn="r" rtl="1">
              <a:buNone/>
            </a:pPr>
            <a:r>
              <a:rPr lang="ar-SA" b="1" dirty="0" smtClean="0"/>
              <a:t>07.پیشگیری از طریق انتقال مادر به کودک </a:t>
            </a:r>
            <a:endParaRPr lang="en-US" dirty="0" smtClean="0"/>
          </a:p>
          <a:p>
            <a:pPr algn="r" rtl="1">
              <a:buNone/>
            </a:pPr>
            <a:r>
              <a:rPr lang="ar-SA" b="1" dirty="0" smtClean="0"/>
              <a:t>08.مراقبت و درمان افراد مبتلا به اچ آی وی </a:t>
            </a:r>
            <a:endParaRPr lang="en-US" dirty="0" smtClean="0"/>
          </a:p>
          <a:p>
            <a:pPr algn="r" rtl="1">
              <a:buNone/>
            </a:pPr>
            <a:r>
              <a:rPr lang="ar-SA" b="1" dirty="0" smtClean="0"/>
              <a:t>09.حمایت و توانمند سازی</a:t>
            </a:r>
            <a:endParaRPr lang="en-US" dirty="0" smtClean="0"/>
          </a:p>
          <a:p>
            <a:pPr algn="r" rtl="1">
              <a:buNone/>
            </a:pPr>
            <a:r>
              <a:rPr lang="ar-SA" b="1" dirty="0" smtClean="0"/>
              <a:t>10.تقویت نظام مراقبت اپیدمیولوزیک و مدیریت داده ها</a:t>
            </a:r>
            <a:endParaRPr lang="en-US" dirty="0" smtClean="0"/>
          </a:p>
          <a:p>
            <a:pPr algn="r" rtl="1">
              <a:buNone/>
            </a:pPr>
            <a:r>
              <a:rPr lang="fa-IR" b="1" dirty="0" smtClean="0"/>
              <a:t>11</a:t>
            </a:r>
            <a:r>
              <a:rPr lang="ar-SA" b="1" dirty="0" smtClean="0"/>
              <a:t>.تقویت زیرساخت ها</a:t>
            </a:r>
            <a:endParaRPr lang="en-US" dirty="0" smtClean="0"/>
          </a:p>
          <a:p>
            <a:pPr algn="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Alternate Process 3"/>
          <p:cNvSpPr/>
          <p:nvPr/>
        </p:nvSpPr>
        <p:spPr>
          <a:xfrm>
            <a:off x="3056661" y="154049"/>
            <a:ext cx="2667467" cy="690008"/>
          </a:xfrm>
          <a:prstGeom prst="flowChartAlternateProcess">
            <a:avLst/>
          </a:prstGeom>
        </p:spPr>
        <p:style>
          <a:lnRef idx="0">
            <a:schemeClr val="accent2"/>
          </a:lnRef>
          <a:fillRef idx="3">
            <a:schemeClr val="accent2"/>
          </a:fillRef>
          <a:effectRef idx="3">
            <a:schemeClr val="accent2"/>
          </a:effectRef>
          <a:fontRef idx="minor">
            <a:schemeClr val="lt1"/>
          </a:fontRef>
        </p:style>
        <p:txBody>
          <a:bodyPr rtlCol="1" anchor="ctr"/>
          <a:lstStyle/>
          <a:p>
            <a:pPr algn="ctr"/>
            <a:r>
              <a:rPr lang="en-US" sz="3200" dirty="0"/>
              <a:t>NAC</a:t>
            </a:r>
            <a:endParaRPr lang="fa-IR" sz="3200" dirty="0"/>
          </a:p>
        </p:txBody>
      </p:sp>
      <p:sp>
        <p:nvSpPr>
          <p:cNvPr id="13" name="Flowchart: Multidocument 12"/>
          <p:cNvSpPr/>
          <p:nvPr/>
        </p:nvSpPr>
        <p:spPr>
          <a:xfrm>
            <a:off x="3664370" y="2996951"/>
            <a:ext cx="1368152" cy="936105"/>
          </a:xfrm>
          <a:prstGeom prst="flowChartMultidocument">
            <a:avLst/>
          </a:prstGeom>
          <a:solidFill>
            <a:schemeClr val="accent1"/>
          </a:solidFill>
          <a:ln>
            <a:solidFill>
              <a:schemeClr val="accent1">
                <a:lumMod val="50000"/>
              </a:schemeClr>
            </a:solidFill>
          </a:ln>
        </p:spPr>
        <p:style>
          <a:lnRef idx="0">
            <a:schemeClr val="accent2"/>
          </a:lnRef>
          <a:fillRef idx="3">
            <a:schemeClr val="accent2"/>
          </a:fillRef>
          <a:effectRef idx="3">
            <a:schemeClr val="accent2"/>
          </a:effectRef>
          <a:fontRef idx="minor">
            <a:schemeClr val="lt1"/>
          </a:fontRef>
        </p:style>
        <p:txBody>
          <a:bodyPr rtlCol="1" anchor="ctr"/>
          <a:lstStyle/>
          <a:p>
            <a:pPr algn="ctr"/>
            <a:r>
              <a:rPr lang="fa-IR" sz="1350" dirty="0"/>
              <a:t>پایش و ارزشیابی</a:t>
            </a:r>
          </a:p>
        </p:txBody>
      </p:sp>
      <p:graphicFrame>
        <p:nvGraphicFramePr>
          <p:cNvPr id="2" name="Diagram 1"/>
          <p:cNvGraphicFramePr/>
          <p:nvPr>
            <p:extLst>
              <p:ext uri="{D42A27DB-BD31-4B8C-83A1-F6EECF244321}">
                <p14:modId xmlns:p14="http://schemas.microsoft.com/office/powerpoint/2010/main" val="3776014821"/>
              </p:ext>
            </p:extLst>
          </p:nvPr>
        </p:nvGraphicFramePr>
        <p:xfrm>
          <a:off x="2555776" y="4077072"/>
          <a:ext cx="3624012" cy="2592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6" name="Flowchart: Punched Tape 15"/>
          <p:cNvSpPr/>
          <p:nvPr/>
        </p:nvSpPr>
        <p:spPr>
          <a:xfrm>
            <a:off x="3432609" y="1628800"/>
            <a:ext cx="2019395" cy="1080120"/>
          </a:xfrm>
          <a:prstGeom prst="flowChartPunchedTape">
            <a:avLst/>
          </a:prstGeom>
        </p:spPr>
        <p:style>
          <a:lnRef idx="0">
            <a:schemeClr val="accent2"/>
          </a:lnRef>
          <a:fillRef idx="3">
            <a:schemeClr val="accent2"/>
          </a:fillRef>
          <a:effectRef idx="3">
            <a:schemeClr val="accent2"/>
          </a:effectRef>
          <a:fontRef idx="minor">
            <a:schemeClr val="lt1"/>
          </a:fontRef>
        </p:style>
        <p:txBody>
          <a:bodyPr rtlCol="1" anchor="ctr"/>
          <a:lstStyle/>
          <a:p>
            <a:pPr algn="ctr"/>
            <a:r>
              <a:rPr lang="fa-IR" sz="1400" b="1" dirty="0"/>
              <a:t>زیر کمیته فنی عملیاتی کردن برنامه استراتژیک</a:t>
            </a:r>
          </a:p>
        </p:txBody>
      </p:sp>
      <p:cxnSp>
        <p:nvCxnSpPr>
          <p:cNvPr id="18" name="Elbow Connector 17"/>
          <p:cNvCxnSpPr>
            <a:stCxn id="16" idx="2"/>
            <a:endCxn id="13" idx="0"/>
          </p:cNvCxnSpPr>
          <p:nvPr/>
        </p:nvCxnSpPr>
        <p:spPr>
          <a:xfrm rot="16200000" flipH="1">
            <a:off x="4244417" y="2798797"/>
            <a:ext cx="396043" cy="263"/>
          </a:xfrm>
          <a:prstGeom prst="bentConnector3">
            <a:avLst/>
          </a:prstGeom>
          <a:ln w="28575">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16" idx="3"/>
            <a:endCxn id="2" idx="3"/>
          </p:cNvCxnSpPr>
          <p:nvPr/>
        </p:nvCxnSpPr>
        <p:spPr>
          <a:xfrm>
            <a:off x="5452004" y="2168860"/>
            <a:ext cx="727784" cy="3204356"/>
          </a:xfrm>
          <a:prstGeom prst="bentConnector3">
            <a:avLst>
              <a:gd name="adj1" fmla="val 131410"/>
            </a:avLst>
          </a:prstGeom>
          <a:ln w="28575">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5" name="Elbow Connector 34"/>
          <p:cNvCxnSpPr>
            <a:stCxn id="16" idx="1"/>
            <a:endCxn id="2" idx="1"/>
          </p:cNvCxnSpPr>
          <p:nvPr/>
        </p:nvCxnSpPr>
        <p:spPr>
          <a:xfrm rot="10800000" flipV="1">
            <a:off x="2555777" y="2168860"/>
            <a:ext cx="876833" cy="3204356"/>
          </a:xfrm>
          <a:prstGeom prst="bentConnector3">
            <a:avLst>
              <a:gd name="adj1" fmla="val 126071"/>
            </a:avLst>
          </a:prstGeom>
          <a:ln w="28575">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1" name="Elbow Connector 40"/>
          <p:cNvCxnSpPr>
            <a:stCxn id="16" idx="1"/>
            <a:endCxn id="4" idx="2"/>
          </p:cNvCxnSpPr>
          <p:nvPr/>
        </p:nvCxnSpPr>
        <p:spPr>
          <a:xfrm rot="10800000" flipH="1">
            <a:off x="3432609" y="844058"/>
            <a:ext cx="957786" cy="1324803"/>
          </a:xfrm>
          <a:prstGeom prst="bentConnector4">
            <a:avLst>
              <a:gd name="adj1" fmla="val -23868"/>
              <a:gd name="adj2" fmla="val 70383"/>
            </a:avLst>
          </a:prstGeom>
          <a:ln w="28575">
            <a:tailEnd type="triangle"/>
          </a:ln>
        </p:spPr>
        <p:style>
          <a:lnRef idx="3">
            <a:schemeClr val="accent2"/>
          </a:lnRef>
          <a:fillRef idx="0">
            <a:schemeClr val="accent2"/>
          </a:fillRef>
          <a:effectRef idx="2">
            <a:schemeClr val="accent2"/>
          </a:effectRef>
          <a:fontRef idx="minor">
            <a:schemeClr val="tx1"/>
          </a:fontRef>
        </p:style>
      </p:cxnSp>
      <p:cxnSp>
        <p:nvCxnSpPr>
          <p:cNvPr id="44" name="Elbow Connector 43"/>
          <p:cNvCxnSpPr>
            <a:stCxn id="16" idx="3"/>
            <a:endCxn id="4" idx="2"/>
          </p:cNvCxnSpPr>
          <p:nvPr/>
        </p:nvCxnSpPr>
        <p:spPr>
          <a:xfrm flipH="1" flipV="1">
            <a:off x="4390395" y="844057"/>
            <a:ext cx="1061609" cy="1324803"/>
          </a:xfrm>
          <a:prstGeom prst="bentConnector4">
            <a:avLst>
              <a:gd name="adj1" fmla="val -21533"/>
              <a:gd name="adj2" fmla="val 70383"/>
            </a:avLst>
          </a:prstGeom>
          <a:ln w="28575">
            <a:tailEnd type="triangle"/>
          </a:ln>
        </p:spPr>
        <p:style>
          <a:lnRef idx="3">
            <a:schemeClr val="accent2"/>
          </a:lnRef>
          <a:fillRef idx="0">
            <a:schemeClr val="accent2"/>
          </a:fillRef>
          <a:effectRef idx="2">
            <a:schemeClr val="accent2"/>
          </a:effectRef>
          <a:fontRef idx="minor">
            <a:schemeClr val="tx1"/>
          </a:fontRef>
        </p:style>
      </p:cxnSp>
      <p:sp>
        <p:nvSpPr>
          <p:cNvPr id="51" name="Flowchart: Punched Tape 50"/>
          <p:cNvSpPr/>
          <p:nvPr/>
        </p:nvSpPr>
        <p:spPr>
          <a:xfrm>
            <a:off x="467544" y="980728"/>
            <a:ext cx="1407354" cy="864096"/>
          </a:xfrm>
          <a:prstGeom prst="flowChartPunchedTape">
            <a:avLst/>
          </a:prstGeom>
        </p:spPr>
        <p:style>
          <a:lnRef idx="0">
            <a:schemeClr val="accent2"/>
          </a:lnRef>
          <a:fillRef idx="3">
            <a:schemeClr val="accent2"/>
          </a:fillRef>
          <a:effectRef idx="3">
            <a:schemeClr val="accent2"/>
          </a:effectRef>
          <a:fontRef idx="minor">
            <a:schemeClr val="lt1"/>
          </a:fontRef>
        </p:style>
        <p:txBody>
          <a:bodyPr rtlCol="1" anchor="ctr"/>
          <a:lstStyle/>
          <a:p>
            <a:pPr algn="ctr"/>
            <a:r>
              <a:rPr lang="fa-IR" sz="1400" b="1" dirty="0" smtClean="0"/>
              <a:t>وزارت کشور</a:t>
            </a:r>
            <a:endParaRPr lang="fa-IR" sz="1400" b="1" dirty="0"/>
          </a:p>
        </p:txBody>
      </p:sp>
      <p:sp>
        <p:nvSpPr>
          <p:cNvPr id="52" name="Flowchart: Punched Tape 51"/>
          <p:cNvSpPr/>
          <p:nvPr/>
        </p:nvSpPr>
        <p:spPr>
          <a:xfrm>
            <a:off x="425510" y="1843099"/>
            <a:ext cx="1407354" cy="864096"/>
          </a:xfrm>
          <a:prstGeom prst="flowChartPunchedTape">
            <a:avLst/>
          </a:prstGeom>
        </p:spPr>
        <p:style>
          <a:lnRef idx="0">
            <a:schemeClr val="accent2"/>
          </a:lnRef>
          <a:fillRef idx="3">
            <a:schemeClr val="accent2"/>
          </a:fillRef>
          <a:effectRef idx="3">
            <a:schemeClr val="accent2"/>
          </a:effectRef>
          <a:fontRef idx="minor">
            <a:schemeClr val="lt1"/>
          </a:fontRef>
        </p:style>
        <p:txBody>
          <a:bodyPr rtlCol="1" anchor="ctr"/>
          <a:lstStyle/>
          <a:p>
            <a:pPr algn="ctr"/>
            <a:r>
              <a:rPr lang="fa-IR" sz="1400" b="1" dirty="0" smtClean="0"/>
              <a:t>وزارت بهداشت</a:t>
            </a:r>
            <a:endParaRPr lang="fa-IR" sz="1400" b="1" dirty="0"/>
          </a:p>
        </p:txBody>
      </p:sp>
      <p:sp>
        <p:nvSpPr>
          <p:cNvPr id="53" name="Flowchart: Punched Tape 52"/>
          <p:cNvSpPr/>
          <p:nvPr/>
        </p:nvSpPr>
        <p:spPr>
          <a:xfrm>
            <a:off x="467544" y="2690951"/>
            <a:ext cx="1407354" cy="864096"/>
          </a:xfrm>
          <a:prstGeom prst="flowChartPunchedTape">
            <a:avLst/>
          </a:prstGeom>
        </p:spPr>
        <p:style>
          <a:lnRef idx="0">
            <a:schemeClr val="accent2"/>
          </a:lnRef>
          <a:fillRef idx="3">
            <a:schemeClr val="accent2"/>
          </a:fillRef>
          <a:effectRef idx="3">
            <a:schemeClr val="accent2"/>
          </a:effectRef>
          <a:fontRef idx="minor">
            <a:schemeClr val="lt1"/>
          </a:fontRef>
        </p:style>
        <p:txBody>
          <a:bodyPr rtlCol="1" anchor="ctr"/>
          <a:lstStyle/>
          <a:p>
            <a:pPr algn="ctr"/>
            <a:r>
              <a:rPr lang="fa-IR" sz="1400" b="1" dirty="0" smtClean="0"/>
              <a:t>سازمان زندانها</a:t>
            </a:r>
            <a:endParaRPr lang="fa-IR" sz="1400" b="1" dirty="0"/>
          </a:p>
        </p:txBody>
      </p:sp>
      <p:sp>
        <p:nvSpPr>
          <p:cNvPr id="54" name="Flowchart: Punched Tape 53"/>
          <p:cNvSpPr/>
          <p:nvPr/>
        </p:nvSpPr>
        <p:spPr>
          <a:xfrm>
            <a:off x="440597" y="3585039"/>
            <a:ext cx="1407354" cy="864096"/>
          </a:xfrm>
          <a:prstGeom prst="flowChartPunchedTape">
            <a:avLst/>
          </a:prstGeom>
        </p:spPr>
        <p:style>
          <a:lnRef idx="0">
            <a:schemeClr val="accent2"/>
          </a:lnRef>
          <a:fillRef idx="3">
            <a:schemeClr val="accent2"/>
          </a:fillRef>
          <a:effectRef idx="3">
            <a:schemeClr val="accent2"/>
          </a:effectRef>
          <a:fontRef idx="minor">
            <a:schemeClr val="lt1"/>
          </a:fontRef>
        </p:style>
        <p:txBody>
          <a:bodyPr rtlCol="1" anchor="ctr"/>
          <a:lstStyle/>
          <a:p>
            <a:pPr algn="ctr"/>
            <a:r>
              <a:rPr lang="fa-IR" sz="1400" b="1" dirty="0" smtClean="0"/>
              <a:t>وزارت آموزش و پرورش</a:t>
            </a:r>
            <a:endParaRPr lang="fa-IR" sz="1400" b="1" dirty="0"/>
          </a:p>
        </p:txBody>
      </p:sp>
      <p:sp>
        <p:nvSpPr>
          <p:cNvPr id="55" name="Flowchart: Punched Tape 54"/>
          <p:cNvSpPr/>
          <p:nvPr/>
        </p:nvSpPr>
        <p:spPr>
          <a:xfrm>
            <a:off x="519735" y="4509120"/>
            <a:ext cx="1407354" cy="864096"/>
          </a:xfrm>
          <a:prstGeom prst="flowChartPunchedTape">
            <a:avLst/>
          </a:prstGeom>
        </p:spPr>
        <p:style>
          <a:lnRef idx="0">
            <a:schemeClr val="accent2"/>
          </a:lnRef>
          <a:fillRef idx="3">
            <a:schemeClr val="accent2"/>
          </a:fillRef>
          <a:effectRef idx="3">
            <a:schemeClr val="accent2"/>
          </a:effectRef>
          <a:fontRef idx="minor">
            <a:schemeClr val="lt1"/>
          </a:fontRef>
        </p:style>
        <p:txBody>
          <a:bodyPr rtlCol="1" anchor="ctr"/>
          <a:lstStyle/>
          <a:p>
            <a:pPr algn="ctr"/>
            <a:r>
              <a:rPr lang="fa-IR" sz="1400" b="1" dirty="0" smtClean="0"/>
              <a:t>وزارت رفاه</a:t>
            </a:r>
            <a:endParaRPr lang="fa-IR" sz="1400" b="1" dirty="0"/>
          </a:p>
        </p:txBody>
      </p:sp>
      <p:sp>
        <p:nvSpPr>
          <p:cNvPr id="56" name="Flowchart: Punched Tape 55"/>
          <p:cNvSpPr/>
          <p:nvPr/>
        </p:nvSpPr>
        <p:spPr>
          <a:xfrm>
            <a:off x="519735" y="5458719"/>
            <a:ext cx="1407354" cy="864096"/>
          </a:xfrm>
          <a:prstGeom prst="flowChartPunchedTape">
            <a:avLst/>
          </a:prstGeom>
        </p:spPr>
        <p:style>
          <a:lnRef idx="0">
            <a:schemeClr val="accent2"/>
          </a:lnRef>
          <a:fillRef idx="3">
            <a:schemeClr val="accent2"/>
          </a:fillRef>
          <a:effectRef idx="3">
            <a:schemeClr val="accent2"/>
          </a:effectRef>
          <a:fontRef idx="minor">
            <a:schemeClr val="lt1"/>
          </a:fontRef>
        </p:style>
        <p:txBody>
          <a:bodyPr rtlCol="1" anchor="ctr"/>
          <a:lstStyle/>
          <a:p>
            <a:pPr algn="ctr"/>
            <a:r>
              <a:rPr lang="fa-IR" sz="1400" b="1" dirty="0" smtClean="0"/>
              <a:t>سازمان بهزیستی</a:t>
            </a:r>
            <a:endParaRPr lang="fa-IR" sz="1400" b="1" dirty="0"/>
          </a:p>
        </p:txBody>
      </p:sp>
    </p:spTree>
    <p:extLst>
      <p:ext uri="{BB962C8B-B14F-4D97-AF65-F5344CB8AC3E}">
        <p14:creationId xmlns:p14="http://schemas.microsoft.com/office/powerpoint/2010/main" val="5339338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a:t>2.کمیته های فنی استانی </a:t>
            </a:r>
            <a:r>
              <a:rPr lang="fa-IR" dirty="0" smtClean="0"/>
              <a:t>:</a:t>
            </a:r>
            <a:endParaRPr lang="fa-IR" dirty="0"/>
          </a:p>
        </p:txBody>
      </p:sp>
      <p:sp>
        <p:nvSpPr>
          <p:cNvPr id="3" name="Content Placeholder 2"/>
          <p:cNvSpPr>
            <a:spLocks noGrp="1"/>
          </p:cNvSpPr>
          <p:nvPr>
            <p:ph idx="1"/>
          </p:nvPr>
        </p:nvSpPr>
        <p:spPr/>
        <p:txBody>
          <a:bodyPr>
            <a:normAutofit/>
          </a:bodyPr>
          <a:lstStyle/>
          <a:p>
            <a:pPr marL="0" indent="0" algn="r" rtl="1">
              <a:buNone/>
            </a:pPr>
            <a:r>
              <a:rPr lang="fa-IR" dirty="0" smtClean="0"/>
              <a:t>در راس کمیته های فنی کمیته پایش و ارزشیابی و هسته عملیاتی نمودن برنامه استراتژیک را بر عهده دارند : </a:t>
            </a:r>
          </a:p>
          <a:p>
            <a:pPr marL="0" indent="0" algn="r" rtl="1">
              <a:buNone/>
            </a:pPr>
            <a:r>
              <a:rPr lang="fa-IR" dirty="0" smtClean="0"/>
              <a:t>چهار کمیته فنی  که مسئولیت عملیاتی نمودن مصوبات کمیته های همتای خود در سطح ملی را بر عهده دارند :</a:t>
            </a:r>
          </a:p>
          <a:p>
            <a:pPr marL="0" indent="0" algn="r" rtl="1">
              <a:buNone/>
            </a:pPr>
            <a:r>
              <a:rPr lang="fa-IR" dirty="0" smtClean="0"/>
              <a:t>حمایت </a:t>
            </a:r>
          </a:p>
          <a:p>
            <a:pPr marL="0" indent="0" algn="r" rtl="1">
              <a:buNone/>
            </a:pPr>
            <a:r>
              <a:rPr lang="fa-IR" dirty="0" smtClean="0"/>
              <a:t>آموزش و اطلاع رسانی </a:t>
            </a:r>
          </a:p>
          <a:p>
            <a:pPr marL="0" indent="0" algn="r" rtl="1">
              <a:buNone/>
            </a:pPr>
            <a:r>
              <a:rPr lang="fa-IR" dirty="0" smtClean="0"/>
              <a:t>کاهش آسیب </a:t>
            </a:r>
          </a:p>
          <a:p>
            <a:pPr marL="0" indent="0" algn="r" rtl="1">
              <a:buNone/>
            </a:pPr>
            <a:r>
              <a:rPr lang="fa-IR" dirty="0" smtClean="0"/>
              <a:t>مراقبت و درمان</a:t>
            </a:r>
            <a:endParaRPr lang="fa-IR" dirty="0"/>
          </a:p>
        </p:txBody>
      </p:sp>
    </p:spTree>
    <p:extLst>
      <p:ext uri="{BB962C8B-B14F-4D97-AF65-F5344CB8AC3E}">
        <p14:creationId xmlns:p14="http://schemas.microsoft.com/office/powerpoint/2010/main" val="9991493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انتظاراز مربیان</a:t>
            </a:r>
            <a:endParaRPr lang="en-US" dirty="0"/>
          </a:p>
        </p:txBody>
      </p:sp>
      <p:sp>
        <p:nvSpPr>
          <p:cNvPr id="3" name="Content Placeholder 2"/>
          <p:cNvSpPr>
            <a:spLocks noGrp="1"/>
          </p:cNvSpPr>
          <p:nvPr>
            <p:ph idx="1"/>
          </p:nvPr>
        </p:nvSpPr>
        <p:spPr/>
        <p:txBody>
          <a:bodyPr/>
          <a:lstStyle/>
          <a:p>
            <a:pPr algn="ctr" rtl="1"/>
            <a:r>
              <a:rPr lang="fa-IR" sz="4400" dirty="0" smtClean="0"/>
              <a:t>آموزش و اطلاع رسانی در راستای توجه به شناسایی حمعیت کلیدی ، توصیه به انجام تست وارجاح به مراقبت و درمان</a:t>
            </a:r>
          </a:p>
          <a:p>
            <a:pPr algn="r" rtl="1"/>
            <a:endParaRPr lang="fa-IR" dirty="0" smtClean="0"/>
          </a:p>
          <a:p>
            <a:pPr algn="r" rtl="1"/>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عفونت های آمیزشی</a:t>
            </a:r>
            <a:endParaRPr lang="en-US" dirty="0"/>
          </a:p>
        </p:txBody>
      </p:sp>
      <p:sp>
        <p:nvSpPr>
          <p:cNvPr id="3" name="Content Placeholder 2"/>
          <p:cNvSpPr>
            <a:spLocks noGrp="1"/>
          </p:cNvSpPr>
          <p:nvPr>
            <p:ph idx="1"/>
          </p:nvPr>
        </p:nvSpPr>
        <p:spPr/>
        <p:txBody>
          <a:bodyPr/>
          <a:lstStyle/>
          <a:p>
            <a:pPr algn="r" rtl="1"/>
            <a:r>
              <a:rPr lang="fa-IR" dirty="0" smtClean="0"/>
              <a:t>از دو جنبه اهمیت دارد :</a:t>
            </a:r>
          </a:p>
          <a:p>
            <a:pPr algn="r" rtl="1"/>
            <a:r>
              <a:rPr lang="fa-IR" dirty="0" smtClean="0"/>
              <a:t>1- شیوع عفونت</a:t>
            </a:r>
          </a:p>
          <a:p>
            <a:pPr algn="r" rtl="1"/>
            <a:r>
              <a:rPr lang="fa-IR" dirty="0" smtClean="0"/>
              <a:t>2- عوارض عفونت های آمبزشی</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GB" smtClean="0"/>
              <a:t>STI ESTIMATION BY ORGANISMS</a:t>
            </a:r>
          </a:p>
        </p:txBody>
      </p:sp>
      <p:sp>
        <p:nvSpPr>
          <p:cNvPr id="146435" name="Rectangle 3"/>
          <p:cNvSpPr>
            <a:spLocks noGrp="1" noChangeArrowheads="1"/>
          </p:cNvSpPr>
          <p:nvPr>
            <p:ph type="body" idx="4294967295"/>
          </p:nvPr>
        </p:nvSpPr>
        <p:spPr>
          <a:xfrm>
            <a:off x="611188" y="2205038"/>
            <a:ext cx="6913562" cy="3898900"/>
          </a:xfrm>
          <a:prstGeom prst="rect">
            <a:avLst/>
          </a:prstGeom>
        </p:spPr>
        <p:txBody>
          <a:bodyPr/>
          <a:lstStyle/>
          <a:p>
            <a:pPr eaLnBrk="1" hangingPunct="1">
              <a:lnSpc>
                <a:spcPct val="120000"/>
              </a:lnSpc>
              <a:buClr>
                <a:srgbClr val="E60000"/>
              </a:buClr>
              <a:buFont typeface="Wingdings 3" pitchFamily="18" charset="2"/>
              <a:buChar char=""/>
            </a:pPr>
            <a:r>
              <a:rPr lang="en-GB" b="1" dirty="0" smtClean="0">
                <a:solidFill>
                  <a:srgbClr val="006600"/>
                </a:solidFill>
                <a:latin typeface="Franklin Gothic Medium" pitchFamily="34" charset="0"/>
              </a:rPr>
              <a:t>TRICHOMONIASIS        174MILLION</a:t>
            </a:r>
          </a:p>
          <a:p>
            <a:pPr eaLnBrk="1" hangingPunct="1">
              <a:lnSpc>
                <a:spcPct val="120000"/>
              </a:lnSpc>
              <a:buClr>
                <a:srgbClr val="E60000"/>
              </a:buClr>
              <a:buFont typeface="Wingdings 3" pitchFamily="18" charset="2"/>
              <a:buChar char=""/>
            </a:pPr>
            <a:r>
              <a:rPr lang="en-GB" b="1" dirty="0" smtClean="0">
                <a:solidFill>
                  <a:srgbClr val="006600"/>
                </a:solidFill>
                <a:latin typeface="Franklin Gothic Medium" pitchFamily="34" charset="0"/>
              </a:rPr>
              <a:t>CHLAMYDIAL                  92 MILLION</a:t>
            </a:r>
          </a:p>
          <a:p>
            <a:pPr eaLnBrk="1" hangingPunct="1">
              <a:lnSpc>
                <a:spcPct val="120000"/>
              </a:lnSpc>
              <a:buClr>
                <a:srgbClr val="E60000"/>
              </a:buClr>
              <a:buFont typeface="Wingdings 3" pitchFamily="18" charset="2"/>
              <a:buChar char=""/>
            </a:pPr>
            <a:r>
              <a:rPr lang="en-GB" b="1" dirty="0" smtClean="0">
                <a:solidFill>
                  <a:srgbClr val="006600"/>
                </a:solidFill>
                <a:latin typeface="Franklin Gothic Medium" pitchFamily="34" charset="0"/>
              </a:rPr>
              <a:t>GONORRHEA                  62MILLION</a:t>
            </a:r>
          </a:p>
          <a:p>
            <a:pPr eaLnBrk="1" hangingPunct="1">
              <a:lnSpc>
                <a:spcPct val="120000"/>
              </a:lnSpc>
              <a:buClr>
                <a:srgbClr val="E60000"/>
              </a:buClr>
              <a:buFont typeface="Wingdings 3" pitchFamily="18" charset="2"/>
              <a:buChar char=""/>
            </a:pPr>
            <a:r>
              <a:rPr lang="en-GB" b="1" dirty="0" smtClean="0">
                <a:solidFill>
                  <a:srgbClr val="006600"/>
                </a:solidFill>
                <a:latin typeface="Franklin Gothic Medium" pitchFamily="34" charset="0"/>
              </a:rPr>
              <a:t>SYPHILIS                         12MILLION</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6435">
                                            <p:txEl>
                                              <p:pRg st="0" end="0"/>
                                            </p:txEl>
                                          </p:spTgt>
                                        </p:tgtEl>
                                        <p:attrNameLst>
                                          <p:attrName>style.visibility</p:attrName>
                                        </p:attrNameLst>
                                      </p:cBhvr>
                                      <p:to>
                                        <p:strVal val="visible"/>
                                      </p:to>
                                    </p:set>
                                    <p:animEffect transition="in" filter="wipe(left)">
                                      <p:cBhvr>
                                        <p:cTn id="7" dur="500"/>
                                        <p:tgtEl>
                                          <p:spTgt spid="146435">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146435">
                                            <p:txEl>
                                              <p:pRg st="1" end="1"/>
                                            </p:txEl>
                                          </p:spTgt>
                                        </p:tgtEl>
                                        <p:attrNameLst>
                                          <p:attrName>style.visibility</p:attrName>
                                        </p:attrNameLst>
                                      </p:cBhvr>
                                      <p:to>
                                        <p:strVal val="visible"/>
                                      </p:to>
                                    </p:set>
                                    <p:animEffect transition="in" filter="wipe(left)">
                                      <p:cBhvr>
                                        <p:cTn id="10" dur="500"/>
                                        <p:tgtEl>
                                          <p:spTgt spid="146435">
                                            <p:txEl>
                                              <p:pRg st="1" end="1"/>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146435">
                                            <p:txEl>
                                              <p:pRg st="2" end="2"/>
                                            </p:txEl>
                                          </p:spTgt>
                                        </p:tgtEl>
                                        <p:attrNameLst>
                                          <p:attrName>style.visibility</p:attrName>
                                        </p:attrNameLst>
                                      </p:cBhvr>
                                      <p:to>
                                        <p:strVal val="visible"/>
                                      </p:to>
                                    </p:set>
                                    <p:animEffect transition="in" filter="wipe(left)">
                                      <p:cBhvr>
                                        <p:cTn id="13" dur="500"/>
                                        <p:tgtEl>
                                          <p:spTgt spid="146435">
                                            <p:txEl>
                                              <p:pRg st="2" end="2"/>
                                            </p:txEl>
                                          </p:spTgt>
                                        </p:tgtEl>
                                      </p:cBhvr>
                                    </p:animEffect>
                                  </p:childTnLst>
                                </p:cTn>
                              </p:par>
                              <p:par>
                                <p:cTn id="14" presetID="22" presetClass="entr" presetSubtype="8" fill="hold" nodeType="withEffect">
                                  <p:stCondLst>
                                    <p:cond delay="0"/>
                                  </p:stCondLst>
                                  <p:childTnLst>
                                    <p:set>
                                      <p:cBhvr>
                                        <p:cTn id="15" dur="1" fill="hold">
                                          <p:stCondLst>
                                            <p:cond delay="0"/>
                                          </p:stCondLst>
                                        </p:cTn>
                                        <p:tgtEl>
                                          <p:spTgt spid="146435">
                                            <p:txEl>
                                              <p:pRg st="3" end="3"/>
                                            </p:txEl>
                                          </p:spTgt>
                                        </p:tgtEl>
                                        <p:attrNameLst>
                                          <p:attrName>style.visibility</p:attrName>
                                        </p:attrNameLst>
                                      </p:cBhvr>
                                      <p:to>
                                        <p:strVal val="visible"/>
                                      </p:to>
                                    </p:set>
                                    <p:animEffect transition="in" filter="wipe(left)">
                                      <p:cBhvr>
                                        <p:cTn id="16" dur="500"/>
                                        <p:tgtEl>
                                          <p:spTgt spid="14643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a:spLocks noGrp="1"/>
          </p:cNvSpPr>
          <p:nvPr>
            <p:ph type="sldNum" sz="quarter" idx="12"/>
          </p:nvPr>
        </p:nvSpPr>
        <p:spPr>
          <a:xfrm>
            <a:off x="7010400" y="6477000"/>
            <a:ext cx="2133600" cy="381000"/>
          </a:xfrm>
        </p:spPr>
        <p:txBody>
          <a:bodyPr/>
          <a:lstStyle/>
          <a:p>
            <a:fld id="{16DBE98B-0781-47C9-8EBE-1D085FE1ABD6}" type="slidenum">
              <a:rPr lang="en-US" smtClean="0"/>
              <a:pPr/>
              <a:t>27</a:t>
            </a:fld>
            <a:endParaRPr lang="en-US"/>
          </a:p>
        </p:txBody>
      </p:sp>
      <p:sp>
        <p:nvSpPr>
          <p:cNvPr id="3" name="Title 2"/>
          <p:cNvSpPr>
            <a:spLocks noGrp="1"/>
          </p:cNvSpPr>
          <p:nvPr>
            <p:ph type="title"/>
          </p:nvPr>
        </p:nvSpPr>
        <p:spPr/>
        <p:txBody>
          <a:bodyPr>
            <a:normAutofit fontScale="90000"/>
          </a:bodyPr>
          <a:lstStyle/>
          <a:p>
            <a:r>
              <a:rPr lang="en-US" altLang="en-US" sz="4000" dirty="0"/>
              <a:t>Chlamydia prevalence by world regions</a:t>
            </a:r>
            <a:endParaRPr lang="en-US" sz="4000" dirty="0"/>
          </a:p>
        </p:txBody>
      </p:sp>
      <p:sp>
        <p:nvSpPr>
          <p:cNvPr id="14" name="Text Box 7"/>
          <p:cNvSpPr txBox="1">
            <a:spLocks noChangeArrowheads="1"/>
          </p:cNvSpPr>
          <p:nvPr/>
        </p:nvSpPr>
        <p:spPr bwMode="auto">
          <a:xfrm>
            <a:off x="228600" y="5615970"/>
            <a:ext cx="8610600" cy="78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rgbClr val="666699"/>
              </a:buClr>
              <a:buChar char="•"/>
              <a:defRPr sz="3200">
                <a:solidFill>
                  <a:schemeClr val="tx1"/>
                </a:solidFill>
                <a:latin typeface="Arial" panose="020B0604020202020204" pitchFamily="34" charset="0"/>
              </a:defRPr>
            </a:lvl1pPr>
            <a:lvl2pPr marL="742950" indent="-285750">
              <a:spcBef>
                <a:spcPct val="20000"/>
              </a:spcBef>
              <a:buClr>
                <a:srgbClr val="666699"/>
              </a:buClr>
              <a:buChar char="–"/>
              <a:defRPr sz="2800">
                <a:solidFill>
                  <a:schemeClr val="tx1"/>
                </a:solidFill>
                <a:latin typeface="Arial" panose="020B0604020202020204" pitchFamily="34" charset="0"/>
              </a:defRPr>
            </a:lvl2pPr>
            <a:lvl3pPr marL="1143000" indent="-228600">
              <a:spcBef>
                <a:spcPct val="20000"/>
              </a:spcBef>
              <a:buClr>
                <a:srgbClr val="666699"/>
              </a:buClr>
              <a:buChar char="•"/>
              <a:defRPr sz="2400">
                <a:solidFill>
                  <a:schemeClr val="tx1"/>
                </a:solidFill>
                <a:latin typeface="Arial" panose="020B0604020202020204" pitchFamily="34" charset="0"/>
              </a:defRPr>
            </a:lvl3pPr>
            <a:lvl4pPr marL="1600200" indent="-228600">
              <a:spcBef>
                <a:spcPct val="20000"/>
              </a:spcBef>
              <a:buClr>
                <a:srgbClr val="666699"/>
              </a:buClr>
              <a:buChar char="–"/>
              <a:defRPr sz="2000">
                <a:solidFill>
                  <a:schemeClr val="tx1"/>
                </a:solidFill>
                <a:latin typeface="Arial" panose="020B0604020202020204" pitchFamily="34" charset="0"/>
              </a:defRPr>
            </a:lvl4pPr>
            <a:lvl5pPr marL="2057400" indent="-228600">
              <a:spcBef>
                <a:spcPct val="20000"/>
              </a:spcBef>
              <a:buClr>
                <a:srgbClr val="666699"/>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666699"/>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666699"/>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666699"/>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666699"/>
              </a:buClr>
              <a:buChar char="»"/>
              <a:defRPr sz="2000">
                <a:solidFill>
                  <a:schemeClr val="tx1"/>
                </a:solidFill>
                <a:latin typeface="Arial" panose="020B0604020202020204" pitchFamily="34" charset="0"/>
              </a:defRPr>
            </a:lvl9pPr>
          </a:lstStyle>
          <a:p>
            <a:pPr>
              <a:spcBef>
                <a:spcPct val="50000"/>
              </a:spcBef>
              <a:buClrTx/>
              <a:buNone/>
            </a:pPr>
            <a:r>
              <a:rPr lang="en-US" sz="1000" dirty="0"/>
              <a:t>Newman L, Rowley J, Vander Hoorn S, et al. Global Estimates of the Prevalence and Incidence of Four Curable Sexually Transmitted Infections in 2012 Based on Systematic Review and Global Reporting. </a:t>
            </a:r>
            <a:r>
              <a:rPr lang="en-US" sz="1000" dirty="0" err="1"/>
              <a:t>PLoS</a:t>
            </a:r>
            <a:r>
              <a:rPr lang="en-US" sz="1000" dirty="0"/>
              <a:t> One (2015); 10(12): e0143304.</a:t>
            </a:r>
          </a:p>
          <a:p>
            <a:pPr>
              <a:spcBef>
                <a:spcPct val="50000"/>
              </a:spcBef>
              <a:buClrTx/>
              <a:buNone/>
            </a:pPr>
            <a:r>
              <a:rPr lang="en-US" sz="1000" dirty="0"/>
              <a:t>Smolak A, Chemaitelly H and Abu-Raddad LJ. The epidemiology of Chlamydia trachomatis in the Middle East and North Africa: systematic review and meta-analysis. under preparation (2016).</a:t>
            </a:r>
          </a:p>
        </p:txBody>
      </p:sp>
      <p:graphicFrame>
        <p:nvGraphicFramePr>
          <p:cNvPr id="6" name="Chart 5"/>
          <p:cNvGraphicFramePr>
            <a:graphicFrameLocks/>
          </p:cNvGraphicFramePr>
          <p:nvPr>
            <p:extLst/>
          </p:nvPr>
        </p:nvGraphicFramePr>
        <p:xfrm>
          <a:off x="1371600" y="1852152"/>
          <a:ext cx="6324600" cy="368761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3946550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a:spLocks noGrp="1"/>
          </p:cNvSpPr>
          <p:nvPr>
            <p:ph type="sldNum" sz="quarter" idx="12"/>
          </p:nvPr>
        </p:nvSpPr>
        <p:spPr>
          <a:xfrm>
            <a:off x="7010400" y="6477000"/>
            <a:ext cx="2133600" cy="381000"/>
          </a:xfrm>
        </p:spPr>
        <p:txBody>
          <a:bodyPr/>
          <a:lstStyle/>
          <a:p>
            <a:fld id="{16DBE98B-0781-47C9-8EBE-1D085FE1ABD6}" type="slidenum">
              <a:rPr lang="en-US" smtClean="0"/>
              <a:pPr/>
              <a:t>28</a:t>
            </a:fld>
            <a:endParaRPr lang="en-US"/>
          </a:p>
        </p:txBody>
      </p:sp>
      <p:sp>
        <p:nvSpPr>
          <p:cNvPr id="3" name="Title 2"/>
          <p:cNvSpPr>
            <a:spLocks noGrp="1"/>
          </p:cNvSpPr>
          <p:nvPr>
            <p:ph type="title"/>
          </p:nvPr>
        </p:nvSpPr>
        <p:spPr/>
        <p:txBody>
          <a:bodyPr>
            <a:normAutofit fontScale="90000"/>
          </a:bodyPr>
          <a:lstStyle/>
          <a:p>
            <a:r>
              <a:rPr lang="en-US" altLang="en-US" sz="4000" dirty="0"/>
              <a:t>Gonorrhea prevalence by world regions</a:t>
            </a:r>
            <a:endParaRPr lang="en-US" sz="4000" dirty="0"/>
          </a:p>
        </p:txBody>
      </p:sp>
      <p:sp>
        <p:nvSpPr>
          <p:cNvPr id="14" name="Text Box 7"/>
          <p:cNvSpPr txBox="1">
            <a:spLocks noChangeArrowheads="1"/>
          </p:cNvSpPr>
          <p:nvPr/>
        </p:nvSpPr>
        <p:spPr bwMode="auto">
          <a:xfrm>
            <a:off x="152400" y="5615970"/>
            <a:ext cx="8763000" cy="78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rgbClr val="666699"/>
              </a:buClr>
              <a:buChar char="•"/>
              <a:defRPr sz="3200">
                <a:solidFill>
                  <a:schemeClr val="tx1"/>
                </a:solidFill>
                <a:latin typeface="Arial" panose="020B0604020202020204" pitchFamily="34" charset="0"/>
              </a:defRPr>
            </a:lvl1pPr>
            <a:lvl2pPr marL="742950" indent="-285750">
              <a:spcBef>
                <a:spcPct val="20000"/>
              </a:spcBef>
              <a:buClr>
                <a:srgbClr val="666699"/>
              </a:buClr>
              <a:buChar char="–"/>
              <a:defRPr sz="2800">
                <a:solidFill>
                  <a:schemeClr val="tx1"/>
                </a:solidFill>
                <a:latin typeface="Arial" panose="020B0604020202020204" pitchFamily="34" charset="0"/>
              </a:defRPr>
            </a:lvl2pPr>
            <a:lvl3pPr marL="1143000" indent="-228600">
              <a:spcBef>
                <a:spcPct val="20000"/>
              </a:spcBef>
              <a:buClr>
                <a:srgbClr val="666699"/>
              </a:buClr>
              <a:buChar char="•"/>
              <a:defRPr sz="2400">
                <a:solidFill>
                  <a:schemeClr val="tx1"/>
                </a:solidFill>
                <a:latin typeface="Arial" panose="020B0604020202020204" pitchFamily="34" charset="0"/>
              </a:defRPr>
            </a:lvl3pPr>
            <a:lvl4pPr marL="1600200" indent="-228600">
              <a:spcBef>
                <a:spcPct val="20000"/>
              </a:spcBef>
              <a:buClr>
                <a:srgbClr val="666699"/>
              </a:buClr>
              <a:buChar char="–"/>
              <a:defRPr sz="2000">
                <a:solidFill>
                  <a:schemeClr val="tx1"/>
                </a:solidFill>
                <a:latin typeface="Arial" panose="020B0604020202020204" pitchFamily="34" charset="0"/>
              </a:defRPr>
            </a:lvl4pPr>
            <a:lvl5pPr marL="2057400" indent="-228600">
              <a:spcBef>
                <a:spcPct val="20000"/>
              </a:spcBef>
              <a:buClr>
                <a:srgbClr val="666699"/>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666699"/>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666699"/>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666699"/>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666699"/>
              </a:buClr>
              <a:buChar char="»"/>
              <a:defRPr sz="2000">
                <a:solidFill>
                  <a:schemeClr val="tx1"/>
                </a:solidFill>
                <a:latin typeface="Arial" panose="020B0604020202020204" pitchFamily="34" charset="0"/>
              </a:defRPr>
            </a:lvl9pPr>
          </a:lstStyle>
          <a:p>
            <a:pPr>
              <a:spcBef>
                <a:spcPct val="50000"/>
              </a:spcBef>
              <a:buClrTx/>
              <a:buNone/>
            </a:pPr>
            <a:r>
              <a:rPr lang="en-US" sz="1000" dirty="0"/>
              <a:t>Newman L, Rowley J, Vander Hoorn S, et al. Global Estimates of the Prevalence and Incidence of Four Curable Sexually Transmitted Infections in 2012 Based on Systematic Review and Global Reporting. </a:t>
            </a:r>
            <a:r>
              <a:rPr lang="en-US" sz="1000" dirty="0" err="1"/>
              <a:t>PLoS</a:t>
            </a:r>
            <a:r>
              <a:rPr lang="en-US" sz="1000" dirty="0"/>
              <a:t> One (2015); 10(12): e0143304.</a:t>
            </a:r>
          </a:p>
          <a:p>
            <a:pPr>
              <a:spcBef>
                <a:spcPct val="50000"/>
              </a:spcBef>
              <a:buClrTx/>
              <a:buNone/>
            </a:pPr>
            <a:r>
              <a:rPr lang="en-US" sz="1000" dirty="0"/>
              <a:t>Smolak A, Mohamoud YA and Abu-Raddad LJ. The epidemiology of gonorrhea in the Middle East and North Africa: systematic review and meta-analysis. under preparation (2016).</a:t>
            </a:r>
          </a:p>
        </p:txBody>
      </p:sp>
      <p:graphicFrame>
        <p:nvGraphicFramePr>
          <p:cNvPr id="7" name="Chart 6"/>
          <p:cNvGraphicFramePr>
            <a:graphicFrameLocks/>
          </p:cNvGraphicFramePr>
          <p:nvPr>
            <p:extLst>
              <p:ext uri="{D42A27DB-BD31-4B8C-83A1-F6EECF244321}">
                <p14:modId xmlns:p14="http://schemas.microsoft.com/office/powerpoint/2010/main" val="3420443018"/>
              </p:ext>
            </p:extLst>
          </p:nvPr>
        </p:nvGraphicFramePr>
        <p:xfrm>
          <a:off x="1524000" y="1783832"/>
          <a:ext cx="6400800" cy="373618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222736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a:spLocks noGrp="1"/>
          </p:cNvSpPr>
          <p:nvPr>
            <p:ph type="sldNum" sz="quarter" idx="12"/>
          </p:nvPr>
        </p:nvSpPr>
        <p:spPr>
          <a:xfrm>
            <a:off x="7010400" y="6477000"/>
            <a:ext cx="2133600" cy="381000"/>
          </a:xfrm>
        </p:spPr>
        <p:txBody>
          <a:bodyPr/>
          <a:lstStyle/>
          <a:p>
            <a:fld id="{16DBE98B-0781-47C9-8EBE-1D085FE1ABD6}" type="slidenum">
              <a:rPr lang="en-US" smtClean="0"/>
              <a:pPr/>
              <a:t>29</a:t>
            </a:fld>
            <a:endParaRPr lang="en-US"/>
          </a:p>
        </p:txBody>
      </p:sp>
      <p:sp>
        <p:nvSpPr>
          <p:cNvPr id="3" name="Title 2"/>
          <p:cNvSpPr>
            <a:spLocks noGrp="1"/>
          </p:cNvSpPr>
          <p:nvPr>
            <p:ph type="title"/>
          </p:nvPr>
        </p:nvSpPr>
        <p:spPr/>
        <p:txBody>
          <a:bodyPr/>
          <a:lstStyle/>
          <a:p>
            <a:r>
              <a:rPr lang="en-US" altLang="en-US" sz="4000" dirty="0"/>
              <a:t>Syphilis prevalence by world regions</a:t>
            </a:r>
            <a:endParaRPr lang="en-US" sz="4000" dirty="0"/>
          </a:p>
        </p:txBody>
      </p:sp>
      <p:sp>
        <p:nvSpPr>
          <p:cNvPr id="14" name="Text Box 7"/>
          <p:cNvSpPr txBox="1">
            <a:spLocks noChangeArrowheads="1"/>
          </p:cNvSpPr>
          <p:nvPr/>
        </p:nvSpPr>
        <p:spPr bwMode="auto">
          <a:xfrm>
            <a:off x="304800" y="5615970"/>
            <a:ext cx="8382000" cy="78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rgbClr val="666699"/>
              </a:buClr>
              <a:buChar char="•"/>
              <a:defRPr sz="3200">
                <a:solidFill>
                  <a:schemeClr val="tx1"/>
                </a:solidFill>
                <a:latin typeface="Arial" panose="020B0604020202020204" pitchFamily="34" charset="0"/>
              </a:defRPr>
            </a:lvl1pPr>
            <a:lvl2pPr marL="742950" indent="-285750">
              <a:spcBef>
                <a:spcPct val="20000"/>
              </a:spcBef>
              <a:buClr>
                <a:srgbClr val="666699"/>
              </a:buClr>
              <a:buChar char="–"/>
              <a:defRPr sz="2800">
                <a:solidFill>
                  <a:schemeClr val="tx1"/>
                </a:solidFill>
                <a:latin typeface="Arial" panose="020B0604020202020204" pitchFamily="34" charset="0"/>
              </a:defRPr>
            </a:lvl2pPr>
            <a:lvl3pPr marL="1143000" indent="-228600">
              <a:spcBef>
                <a:spcPct val="20000"/>
              </a:spcBef>
              <a:buClr>
                <a:srgbClr val="666699"/>
              </a:buClr>
              <a:buChar char="•"/>
              <a:defRPr sz="2400">
                <a:solidFill>
                  <a:schemeClr val="tx1"/>
                </a:solidFill>
                <a:latin typeface="Arial" panose="020B0604020202020204" pitchFamily="34" charset="0"/>
              </a:defRPr>
            </a:lvl3pPr>
            <a:lvl4pPr marL="1600200" indent="-228600">
              <a:spcBef>
                <a:spcPct val="20000"/>
              </a:spcBef>
              <a:buClr>
                <a:srgbClr val="666699"/>
              </a:buClr>
              <a:buChar char="–"/>
              <a:defRPr sz="2000">
                <a:solidFill>
                  <a:schemeClr val="tx1"/>
                </a:solidFill>
                <a:latin typeface="Arial" panose="020B0604020202020204" pitchFamily="34" charset="0"/>
              </a:defRPr>
            </a:lvl4pPr>
            <a:lvl5pPr marL="2057400" indent="-228600">
              <a:spcBef>
                <a:spcPct val="20000"/>
              </a:spcBef>
              <a:buClr>
                <a:srgbClr val="666699"/>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666699"/>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666699"/>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666699"/>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666699"/>
              </a:buClr>
              <a:buChar char="»"/>
              <a:defRPr sz="2000">
                <a:solidFill>
                  <a:schemeClr val="tx1"/>
                </a:solidFill>
                <a:latin typeface="Arial" panose="020B0604020202020204" pitchFamily="34" charset="0"/>
              </a:defRPr>
            </a:lvl9pPr>
          </a:lstStyle>
          <a:p>
            <a:pPr>
              <a:spcBef>
                <a:spcPct val="50000"/>
              </a:spcBef>
              <a:buClrTx/>
              <a:buNone/>
            </a:pPr>
            <a:r>
              <a:rPr lang="en-US" sz="1000" dirty="0"/>
              <a:t>Newman L, Rowley J, Vander Hoorn S, et al. Global Estimates of the Prevalence and Incidence of Four Curable Sexually Transmitted Infections in 2012 Based on Systematic Review and Global Reporting. </a:t>
            </a:r>
            <a:r>
              <a:rPr lang="en-US" sz="1000" dirty="0" err="1"/>
              <a:t>PLoS</a:t>
            </a:r>
            <a:r>
              <a:rPr lang="en-US" sz="1000" dirty="0"/>
              <a:t> One (2015); 10(12): e0143304.</a:t>
            </a:r>
          </a:p>
          <a:p>
            <a:pPr>
              <a:spcBef>
                <a:spcPct val="50000"/>
              </a:spcBef>
              <a:buClrTx/>
              <a:buNone/>
            </a:pPr>
            <a:r>
              <a:rPr lang="en-US" sz="1000" dirty="0"/>
              <a:t>Smolak A and Abu-Raddad LJ. The epidemiology of Syphilis in the Middle East and North Africa: systematic review and meta-analysis. under preparation (2016).</a:t>
            </a:r>
          </a:p>
        </p:txBody>
      </p:sp>
      <p:graphicFrame>
        <p:nvGraphicFramePr>
          <p:cNvPr id="7" name="Chart 6"/>
          <p:cNvGraphicFramePr>
            <a:graphicFrameLocks/>
          </p:cNvGraphicFramePr>
          <p:nvPr>
            <p:extLst>
              <p:ext uri="{D42A27DB-BD31-4B8C-83A1-F6EECF244321}">
                <p14:modId xmlns:p14="http://schemas.microsoft.com/office/powerpoint/2010/main" val="1705449886"/>
              </p:ext>
            </p:extLst>
          </p:nvPr>
        </p:nvGraphicFramePr>
        <p:xfrm>
          <a:off x="1574006" y="1731153"/>
          <a:ext cx="6300787" cy="365236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576273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857251" y="1612900"/>
            <a:ext cx="7404653" cy="4483100"/>
          </a:xfrm>
        </p:spPr>
        <p:txBody>
          <a:bodyPr>
            <a:normAutofit/>
          </a:bodyPr>
          <a:lstStyle/>
          <a:p>
            <a:pPr marL="45720" indent="0" algn="ctr">
              <a:buNone/>
            </a:pPr>
            <a:r>
              <a:rPr lang="fa-IR" sz="4400" dirty="0" smtClean="0">
                <a:solidFill>
                  <a:schemeClr val="accent1">
                    <a:lumMod val="50000"/>
                  </a:schemeClr>
                </a:solidFill>
                <a:cs typeface="B Titr" panose="00000700000000000000" pitchFamily="2" charset="-78"/>
              </a:rPr>
              <a:t>تعداد کل موارد شناسایی شده تا پایان سال 1394</a:t>
            </a:r>
          </a:p>
          <a:p>
            <a:pPr algn="ctr"/>
            <a:endParaRPr lang="fa-IR" sz="3600" dirty="0">
              <a:cs typeface="B Titr" panose="00000700000000000000" pitchFamily="2" charset="-78"/>
            </a:endParaRPr>
          </a:p>
          <a:p>
            <a:pPr algn="ctr"/>
            <a:endParaRPr lang="fa-IR" sz="3600" dirty="0" smtClean="0">
              <a:cs typeface="B Titr" panose="00000700000000000000" pitchFamily="2" charset="-78"/>
            </a:endParaRPr>
          </a:p>
          <a:p>
            <a:pPr marL="45720" indent="0" algn="ctr">
              <a:buNone/>
            </a:pPr>
            <a:r>
              <a:rPr lang="fa-IR" sz="5400" dirty="0" smtClean="0">
                <a:solidFill>
                  <a:srgbClr val="C00000"/>
                </a:solidFill>
                <a:cs typeface="B Titr" panose="00000700000000000000" pitchFamily="2" charset="-78"/>
              </a:rPr>
              <a:t>31950 نفر</a:t>
            </a:r>
            <a:endParaRPr lang="fa-IR" sz="5400" dirty="0">
              <a:solidFill>
                <a:srgbClr val="C00000"/>
              </a:solidFill>
              <a:cs typeface="B Titr" panose="00000700000000000000" pitchFamily="2" charset="-78"/>
            </a:endParaRPr>
          </a:p>
        </p:txBody>
      </p:sp>
    </p:spTree>
    <p:extLst>
      <p:ext uri="{BB962C8B-B14F-4D97-AF65-F5344CB8AC3E}">
        <p14:creationId xmlns:p14="http://schemas.microsoft.com/office/powerpoint/2010/main" val="253530373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p:txBody>
          <a:bodyPr>
            <a:normAutofit fontScale="90000"/>
          </a:bodyPr>
          <a:lstStyle/>
          <a:p>
            <a:r>
              <a:rPr lang="en-US" altLang="en-US" sz="4000" dirty="0"/>
              <a:t>Gonorrhea pooled prevalence summary</a:t>
            </a:r>
          </a:p>
        </p:txBody>
      </p:sp>
      <p:sp>
        <p:nvSpPr>
          <p:cNvPr id="4" name="TextBox 3"/>
          <p:cNvSpPr txBox="1"/>
          <p:nvPr/>
        </p:nvSpPr>
        <p:spPr>
          <a:xfrm>
            <a:off x="228600" y="6000690"/>
            <a:ext cx="8458200" cy="400110"/>
          </a:xfrm>
          <a:prstGeom prst="rect">
            <a:avLst/>
          </a:prstGeom>
          <a:noFill/>
        </p:spPr>
        <p:txBody>
          <a:bodyPr wrap="square" rtlCol="0">
            <a:spAutoFit/>
          </a:bodyPr>
          <a:lstStyle/>
          <a:p>
            <a:r>
              <a:rPr lang="en-US" sz="1000" dirty="0"/>
              <a:t>Smolak A, Mohamoud YA and Abu-Raddad LJ. The epidemiology of gonorrhea in the Middle East and North Africa: systematic review and meta-analysis. under preparation (2016).</a:t>
            </a:r>
          </a:p>
        </p:txBody>
      </p:sp>
      <p:graphicFrame>
        <p:nvGraphicFramePr>
          <p:cNvPr id="2" name="Table 1"/>
          <p:cNvGraphicFramePr>
            <a:graphicFrameLocks noGrp="1"/>
          </p:cNvGraphicFramePr>
          <p:nvPr>
            <p:extLst>
              <p:ext uri="{D42A27DB-BD31-4B8C-83A1-F6EECF244321}">
                <p14:modId xmlns:p14="http://schemas.microsoft.com/office/powerpoint/2010/main" val="3829710756"/>
              </p:ext>
            </p:extLst>
          </p:nvPr>
        </p:nvGraphicFramePr>
        <p:xfrm>
          <a:off x="990600" y="1828800"/>
          <a:ext cx="6646985" cy="3734679"/>
        </p:xfrm>
        <a:graphic>
          <a:graphicData uri="http://schemas.openxmlformats.org/drawingml/2006/table">
            <a:tbl>
              <a:tblPr/>
              <a:tblGrid>
                <a:gridCol w="2834993">
                  <a:extLst>
                    <a:ext uri="{9D8B030D-6E8A-4147-A177-3AD203B41FA5}">
                      <a16:colId xmlns="" xmlns:a16="http://schemas.microsoft.com/office/drawing/2014/main" val="20000"/>
                    </a:ext>
                  </a:extLst>
                </a:gridCol>
                <a:gridCol w="1855169">
                  <a:extLst>
                    <a:ext uri="{9D8B030D-6E8A-4147-A177-3AD203B41FA5}">
                      <a16:colId xmlns="" xmlns:a16="http://schemas.microsoft.com/office/drawing/2014/main" val="20001"/>
                    </a:ext>
                  </a:extLst>
                </a:gridCol>
                <a:gridCol w="1956823">
                  <a:extLst>
                    <a:ext uri="{9D8B030D-6E8A-4147-A177-3AD203B41FA5}">
                      <a16:colId xmlns="" xmlns:a16="http://schemas.microsoft.com/office/drawing/2014/main" val="20002"/>
                    </a:ext>
                  </a:extLst>
                </a:gridCol>
              </a:tblGrid>
              <a:tr h="581099">
                <a:tc>
                  <a:txBody>
                    <a:bodyPr/>
                    <a:lstStyle/>
                    <a:p>
                      <a:pPr algn="l" fontAlgn="ctr"/>
                      <a:r>
                        <a:rPr lang="en-US" sz="2400" b="1" i="0" u="none" strike="noStrike" dirty="0">
                          <a:solidFill>
                            <a:srgbClr val="FFFFFF"/>
                          </a:solidFill>
                          <a:effectLst/>
                          <a:latin typeface="Calibri"/>
                        </a:rPr>
                        <a:t>  Population</a:t>
                      </a:r>
                    </a:p>
                  </a:txBody>
                  <a:tcPr marL="9525" marR="9525" marT="9525" marB="0" anchor="ctr">
                    <a:lnL>
                      <a:noFill/>
                    </a:lnL>
                    <a:lnR>
                      <a:noFill/>
                    </a:lnR>
                    <a:lnT>
                      <a:noFill/>
                    </a:lnT>
                    <a:lnB>
                      <a:noFill/>
                    </a:lnB>
                    <a:solidFill>
                      <a:srgbClr val="666699"/>
                    </a:solidFill>
                  </a:tcPr>
                </a:tc>
                <a:tc>
                  <a:txBody>
                    <a:bodyPr/>
                    <a:lstStyle/>
                    <a:p>
                      <a:pPr algn="ctr" fontAlgn="ctr"/>
                      <a:r>
                        <a:rPr lang="en-US" sz="2400" b="1" i="0" u="none" strike="noStrike" dirty="0">
                          <a:solidFill>
                            <a:srgbClr val="FFFFFF"/>
                          </a:solidFill>
                          <a:effectLst/>
                          <a:latin typeface="Calibri"/>
                        </a:rPr>
                        <a:t>Pooled Prevalence</a:t>
                      </a:r>
                    </a:p>
                  </a:txBody>
                  <a:tcPr marL="9525" marR="9525" marT="9525" marB="0" anchor="ctr">
                    <a:lnL>
                      <a:noFill/>
                    </a:lnL>
                    <a:lnR>
                      <a:noFill/>
                    </a:lnR>
                    <a:lnT>
                      <a:noFill/>
                    </a:lnT>
                    <a:lnB>
                      <a:noFill/>
                    </a:lnB>
                    <a:solidFill>
                      <a:srgbClr val="666699"/>
                    </a:solidFill>
                  </a:tcPr>
                </a:tc>
                <a:tc>
                  <a:txBody>
                    <a:bodyPr/>
                    <a:lstStyle/>
                    <a:p>
                      <a:pPr algn="ctr" fontAlgn="ctr"/>
                      <a:r>
                        <a:rPr lang="en-US" sz="2400" b="1" i="0" u="none" strike="noStrike" dirty="0">
                          <a:solidFill>
                            <a:srgbClr val="FFFFFF"/>
                          </a:solidFill>
                          <a:effectLst/>
                          <a:latin typeface="Calibri"/>
                        </a:rPr>
                        <a:t>95% CI</a:t>
                      </a:r>
                    </a:p>
                  </a:txBody>
                  <a:tcPr marL="9525" marR="9525" marT="9525" marB="0" anchor="ctr">
                    <a:lnL>
                      <a:noFill/>
                    </a:lnL>
                    <a:lnR>
                      <a:noFill/>
                    </a:lnR>
                    <a:lnT>
                      <a:noFill/>
                    </a:lnT>
                    <a:lnB>
                      <a:noFill/>
                    </a:lnB>
                    <a:solidFill>
                      <a:srgbClr val="666699"/>
                    </a:solidFill>
                  </a:tcPr>
                </a:tc>
                <a:extLst>
                  <a:ext uri="{0D108BD9-81ED-4DB2-BD59-A6C34878D82A}">
                    <a16:rowId xmlns="" xmlns:a16="http://schemas.microsoft.com/office/drawing/2014/main" val="10000"/>
                  </a:ext>
                </a:extLst>
              </a:tr>
              <a:tr h="498939">
                <a:tc>
                  <a:txBody>
                    <a:bodyPr/>
                    <a:lstStyle/>
                    <a:p>
                      <a:pPr algn="l" fontAlgn="ctr"/>
                      <a:r>
                        <a:rPr lang="en-US" sz="2000" b="1" i="0" u="none" strike="noStrike" dirty="0">
                          <a:solidFill>
                            <a:srgbClr val="000000"/>
                          </a:solidFill>
                          <a:effectLst/>
                          <a:latin typeface="Calibri"/>
                        </a:rPr>
                        <a:t>  General</a:t>
                      </a:r>
                    </a:p>
                  </a:txBody>
                  <a:tcPr marL="9525" marR="9525" marT="9525" marB="0" anchor="ctr">
                    <a:lnL>
                      <a:noFill/>
                    </a:lnL>
                    <a:lnR>
                      <a:noFill/>
                    </a:lnR>
                    <a:lnT>
                      <a:noFill/>
                    </a:lnT>
                    <a:lnB>
                      <a:noFill/>
                    </a:lnB>
                    <a:noFill/>
                  </a:tcPr>
                </a:tc>
                <a:tc>
                  <a:txBody>
                    <a:bodyPr/>
                    <a:lstStyle/>
                    <a:p>
                      <a:pPr algn="ctr" fontAlgn="ctr"/>
                      <a:r>
                        <a:rPr lang="en-US" sz="2000" b="1" i="0" u="none" strike="noStrike" dirty="0">
                          <a:solidFill>
                            <a:srgbClr val="000000"/>
                          </a:solidFill>
                          <a:effectLst/>
                          <a:latin typeface="Calibri"/>
                        </a:rPr>
                        <a:t>0.6%</a:t>
                      </a:r>
                    </a:p>
                  </a:txBody>
                  <a:tcPr marL="9525" marR="9525" marT="9525" marB="0" anchor="ctr">
                    <a:lnL>
                      <a:noFill/>
                    </a:lnL>
                    <a:lnR>
                      <a:noFill/>
                    </a:lnR>
                    <a:lnT>
                      <a:noFill/>
                    </a:lnT>
                    <a:lnB>
                      <a:noFill/>
                    </a:lnB>
                    <a:noFill/>
                  </a:tcPr>
                </a:tc>
                <a:tc>
                  <a:txBody>
                    <a:bodyPr/>
                    <a:lstStyle/>
                    <a:p>
                      <a:pPr algn="ctr" fontAlgn="ctr"/>
                      <a:r>
                        <a:rPr lang="en-US" sz="2000" b="1" i="0" u="none" strike="noStrike" dirty="0">
                          <a:solidFill>
                            <a:srgbClr val="000000"/>
                          </a:solidFill>
                          <a:effectLst/>
                          <a:latin typeface="Calibri"/>
                        </a:rPr>
                        <a:t>0.3% - 0.9%</a:t>
                      </a:r>
                    </a:p>
                  </a:txBody>
                  <a:tcPr marL="9525" marR="9525" marT="9525" marB="0" anchor="ctr">
                    <a:lnL>
                      <a:noFill/>
                    </a:lnL>
                    <a:lnR>
                      <a:noFill/>
                    </a:lnR>
                    <a:lnT>
                      <a:noFill/>
                    </a:lnT>
                    <a:lnB>
                      <a:noFill/>
                    </a:lnB>
                    <a:noFill/>
                  </a:tcPr>
                </a:tc>
                <a:extLst>
                  <a:ext uri="{0D108BD9-81ED-4DB2-BD59-A6C34878D82A}">
                    <a16:rowId xmlns="" xmlns:a16="http://schemas.microsoft.com/office/drawing/2014/main" val="10001"/>
                  </a:ext>
                </a:extLst>
              </a:tr>
              <a:tr h="498939">
                <a:tc>
                  <a:txBody>
                    <a:bodyPr/>
                    <a:lstStyle/>
                    <a:p>
                      <a:pPr algn="l" fontAlgn="ctr"/>
                      <a:r>
                        <a:rPr lang="en-US" sz="2000" b="1" i="0" u="none" strike="noStrike" dirty="0">
                          <a:solidFill>
                            <a:srgbClr val="000000"/>
                          </a:solidFill>
                          <a:effectLst/>
                          <a:latin typeface="Calibri"/>
                        </a:rPr>
                        <a:t>  Intermediate risk</a:t>
                      </a:r>
                    </a:p>
                  </a:txBody>
                  <a:tcPr marL="9525" marR="9525" marT="9525" marB="0" anchor="ctr">
                    <a:lnL>
                      <a:noFill/>
                    </a:lnL>
                    <a:lnR>
                      <a:noFill/>
                    </a:lnR>
                    <a:lnT>
                      <a:noFill/>
                    </a:lnT>
                    <a:lnB>
                      <a:noFill/>
                    </a:lnB>
                    <a:solidFill>
                      <a:schemeClr val="accent2">
                        <a:lumMod val="20000"/>
                        <a:lumOff val="80000"/>
                      </a:schemeClr>
                    </a:solidFill>
                  </a:tcPr>
                </a:tc>
                <a:tc>
                  <a:txBody>
                    <a:bodyPr/>
                    <a:lstStyle/>
                    <a:p>
                      <a:pPr algn="ctr" fontAlgn="ctr"/>
                      <a:r>
                        <a:rPr lang="en-US" sz="2000" b="1" i="0" u="none" strike="noStrike" dirty="0">
                          <a:solidFill>
                            <a:srgbClr val="000000"/>
                          </a:solidFill>
                          <a:effectLst/>
                          <a:latin typeface="Calibri"/>
                        </a:rPr>
                        <a:t>0.7%</a:t>
                      </a:r>
                    </a:p>
                  </a:txBody>
                  <a:tcPr marL="9525" marR="9525" marT="9525" marB="0" anchor="ctr">
                    <a:lnL>
                      <a:noFill/>
                    </a:lnL>
                    <a:lnR>
                      <a:noFill/>
                    </a:lnR>
                    <a:lnT>
                      <a:noFill/>
                    </a:lnT>
                    <a:lnB>
                      <a:noFill/>
                    </a:lnB>
                    <a:solidFill>
                      <a:schemeClr val="accent2">
                        <a:lumMod val="20000"/>
                        <a:lumOff val="80000"/>
                      </a:schemeClr>
                    </a:solidFill>
                  </a:tcPr>
                </a:tc>
                <a:tc>
                  <a:txBody>
                    <a:bodyPr/>
                    <a:lstStyle/>
                    <a:p>
                      <a:pPr algn="ctr" fontAlgn="ctr"/>
                      <a:r>
                        <a:rPr lang="en-US" sz="2000" b="1" i="0" u="none" strike="noStrike" dirty="0">
                          <a:solidFill>
                            <a:srgbClr val="000000"/>
                          </a:solidFill>
                          <a:effectLst/>
                          <a:latin typeface="Calibri"/>
                        </a:rPr>
                        <a:t>0.1% - 1.6%</a:t>
                      </a:r>
                    </a:p>
                  </a:txBody>
                  <a:tcPr marL="9525" marR="9525" marT="9525" marB="0" anchor="ctr">
                    <a:lnL>
                      <a:noFill/>
                    </a:lnL>
                    <a:lnR>
                      <a:noFill/>
                    </a:lnR>
                    <a:lnT>
                      <a:noFill/>
                    </a:lnT>
                    <a:lnB>
                      <a:noFill/>
                    </a:lnB>
                    <a:solidFill>
                      <a:schemeClr val="accent2">
                        <a:lumMod val="20000"/>
                        <a:lumOff val="80000"/>
                      </a:schemeClr>
                    </a:solidFill>
                  </a:tcPr>
                </a:tc>
                <a:extLst>
                  <a:ext uri="{0D108BD9-81ED-4DB2-BD59-A6C34878D82A}">
                    <a16:rowId xmlns="" xmlns:a16="http://schemas.microsoft.com/office/drawing/2014/main" val="10002"/>
                  </a:ext>
                </a:extLst>
              </a:tr>
              <a:tr h="498939">
                <a:tc>
                  <a:txBody>
                    <a:bodyPr/>
                    <a:lstStyle/>
                    <a:p>
                      <a:pPr algn="l" fontAlgn="ctr"/>
                      <a:r>
                        <a:rPr lang="en-US" sz="2000" b="1" i="0" u="none" strike="noStrike" dirty="0">
                          <a:solidFill>
                            <a:srgbClr val="000000"/>
                          </a:solidFill>
                          <a:effectLst/>
                          <a:latin typeface="Calibri"/>
                        </a:rPr>
                        <a:t>  Infertility clinic attendees</a:t>
                      </a:r>
                    </a:p>
                  </a:txBody>
                  <a:tcPr marL="9525" marR="9525" marT="9525" marB="0" anchor="ctr">
                    <a:lnL>
                      <a:noFill/>
                    </a:lnL>
                    <a:lnR>
                      <a:noFill/>
                    </a:lnR>
                    <a:lnT>
                      <a:noFill/>
                    </a:lnT>
                    <a:lnB>
                      <a:noFill/>
                    </a:lnB>
                    <a:noFill/>
                  </a:tcPr>
                </a:tc>
                <a:tc>
                  <a:txBody>
                    <a:bodyPr/>
                    <a:lstStyle/>
                    <a:p>
                      <a:pPr algn="ctr" fontAlgn="ctr"/>
                      <a:r>
                        <a:rPr lang="en-US" sz="2000" b="1" i="0" u="none" strike="noStrike" dirty="0">
                          <a:solidFill>
                            <a:srgbClr val="000000"/>
                          </a:solidFill>
                          <a:effectLst/>
                          <a:latin typeface="Calibri"/>
                        </a:rPr>
                        <a:t>7.8%</a:t>
                      </a:r>
                    </a:p>
                  </a:txBody>
                  <a:tcPr marL="9525" marR="9525" marT="9525" marB="0" anchor="ctr">
                    <a:lnL>
                      <a:noFill/>
                    </a:lnL>
                    <a:lnR>
                      <a:noFill/>
                    </a:lnR>
                    <a:lnT>
                      <a:noFill/>
                    </a:lnT>
                    <a:lnB>
                      <a:noFill/>
                    </a:lnB>
                    <a:noFill/>
                  </a:tcPr>
                </a:tc>
                <a:tc>
                  <a:txBody>
                    <a:bodyPr/>
                    <a:lstStyle/>
                    <a:p>
                      <a:pPr algn="ctr" fontAlgn="ctr"/>
                      <a:r>
                        <a:rPr lang="en-US" sz="2000" b="1" i="0" u="none" strike="noStrike" dirty="0">
                          <a:solidFill>
                            <a:srgbClr val="000000"/>
                          </a:solidFill>
                          <a:effectLst/>
                          <a:latin typeface="Calibri"/>
                        </a:rPr>
                        <a:t>1.6% - 17.7%</a:t>
                      </a:r>
                    </a:p>
                  </a:txBody>
                  <a:tcPr marL="9525" marR="9525" marT="9525" marB="0" anchor="ctr">
                    <a:lnL>
                      <a:noFill/>
                    </a:lnL>
                    <a:lnR>
                      <a:noFill/>
                    </a:lnR>
                    <a:lnT>
                      <a:noFill/>
                    </a:lnT>
                    <a:lnB>
                      <a:noFill/>
                    </a:lnB>
                    <a:noFill/>
                  </a:tcPr>
                </a:tc>
                <a:extLst>
                  <a:ext uri="{0D108BD9-81ED-4DB2-BD59-A6C34878D82A}">
                    <a16:rowId xmlns="" xmlns:a16="http://schemas.microsoft.com/office/drawing/2014/main" val="10003"/>
                  </a:ext>
                </a:extLst>
              </a:tr>
              <a:tr h="498939">
                <a:tc>
                  <a:txBody>
                    <a:bodyPr/>
                    <a:lstStyle/>
                    <a:p>
                      <a:pPr algn="l" fontAlgn="ctr"/>
                      <a:r>
                        <a:rPr lang="en-US" sz="2000" b="1" i="0" u="none" strike="noStrike" dirty="0">
                          <a:solidFill>
                            <a:srgbClr val="000000"/>
                          </a:solidFill>
                          <a:effectLst/>
                          <a:latin typeface="Calibri"/>
                        </a:rPr>
                        <a:t>  High risk</a:t>
                      </a:r>
                    </a:p>
                  </a:txBody>
                  <a:tcPr marL="9525" marR="9525" marT="9525" marB="0" anchor="ctr">
                    <a:lnL>
                      <a:noFill/>
                    </a:lnL>
                    <a:lnR>
                      <a:noFill/>
                    </a:lnR>
                    <a:lnT>
                      <a:noFill/>
                    </a:lnT>
                    <a:lnB>
                      <a:noFill/>
                    </a:lnB>
                    <a:solidFill>
                      <a:schemeClr val="accent2">
                        <a:lumMod val="20000"/>
                        <a:lumOff val="80000"/>
                      </a:schemeClr>
                    </a:solidFill>
                  </a:tcPr>
                </a:tc>
                <a:tc>
                  <a:txBody>
                    <a:bodyPr/>
                    <a:lstStyle/>
                    <a:p>
                      <a:pPr algn="ctr" fontAlgn="ctr"/>
                      <a:r>
                        <a:rPr lang="en-US" sz="2000" b="1" i="0" u="none" strike="noStrike" dirty="0">
                          <a:solidFill>
                            <a:srgbClr val="000000"/>
                          </a:solidFill>
                          <a:effectLst/>
                          <a:latin typeface="Calibri"/>
                        </a:rPr>
                        <a:t>10.1%</a:t>
                      </a:r>
                    </a:p>
                  </a:txBody>
                  <a:tcPr marL="9525" marR="9525" marT="9525" marB="0" anchor="ctr">
                    <a:lnL>
                      <a:noFill/>
                    </a:lnL>
                    <a:lnR>
                      <a:noFill/>
                    </a:lnR>
                    <a:lnT>
                      <a:noFill/>
                    </a:lnT>
                    <a:lnB>
                      <a:noFill/>
                    </a:lnB>
                    <a:solidFill>
                      <a:schemeClr val="accent2">
                        <a:lumMod val="20000"/>
                        <a:lumOff val="80000"/>
                      </a:schemeClr>
                    </a:solidFill>
                  </a:tcPr>
                </a:tc>
                <a:tc>
                  <a:txBody>
                    <a:bodyPr/>
                    <a:lstStyle/>
                    <a:p>
                      <a:pPr algn="ctr" fontAlgn="ctr"/>
                      <a:r>
                        <a:rPr lang="en-US" sz="2000" b="1" i="0" u="none" strike="noStrike" dirty="0">
                          <a:solidFill>
                            <a:srgbClr val="000000"/>
                          </a:solidFill>
                          <a:effectLst/>
                          <a:latin typeface="Calibri"/>
                        </a:rPr>
                        <a:t>6.4% - 14.5%</a:t>
                      </a:r>
                    </a:p>
                  </a:txBody>
                  <a:tcPr marL="9525" marR="9525" marT="9525" marB="0" anchor="ctr">
                    <a:lnL>
                      <a:noFill/>
                    </a:lnL>
                    <a:lnR>
                      <a:noFill/>
                    </a:lnR>
                    <a:lnT>
                      <a:noFill/>
                    </a:lnT>
                    <a:lnB>
                      <a:noFill/>
                    </a:lnB>
                    <a:solidFill>
                      <a:schemeClr val="accent2">
                        <a:lumMod val="20000"/>
                        <a:lumOff val="80000"/>
                      </a:schemeClr>
                    </a:solidFill>
                  </a:tcPr>
                </a:tc>
                <a:extLst>
                  <a:ext uri="{0D108BD9-81ED-4DB2-BD59-A6C34878D82A}">
                    <a16:rowId xmlns="" xmlns:a16="http://schemas.microsoft.com/office/drawing/2014/main" val="10004"/>
                  </a:ext>
                </a:extLst>
              </a:tr>
              <a:tr h="498939">
                <a:tc>
                  <a:txBody>
                    <a:bodyPr/>
                    <a:lstStyle/>
                    <a:p>
                      <a:pPr algn="l" fontAlgn="ctr"/>
                      <a:r>
                        <a:rPr lang="en-US" sz="2000" b="1" i="0" u="none" strike="noStrike" dirty="0">
                          <a:solidFill>
                            <a:srgbClr val="000000"/>
                          </a:solidFill>
                          <a:effectLst/>
                          <a:latin typeface="Calibri"/>
                        </a:rPr>
                        <a:t>  Symptomatic female</a:t>
                      </a:r>
                    </a:p>
                  </a:txBody>
                  <a:tcPr marL="9525" marR="9525" marT="9525" marB="0" anchor="ctr">
                    <a:lnL>
                      <a:noFill/>
                    </a:lnL>
                    <a:lnR>
                      <a:noFill/>
                    </a:lnR>
                    <a:lnT>
                      <a:noFill/>
                    </a:lnT>
                    <a:lnB>
                      <a:noFill/>
                    </a:lnB>
                    <a:noFill/>
                  </a:tcPr>
                </a:tc>
                <a:tc>
                  <a:txBody>
                    <a:bodyPr/>
                    <a:lstStyle/>
                    <a:p>
                      <a:pPr algn="ctr" fontAlgn="ctr"/>
                      <a:r>
                        <a:rPr lang="en-US" sz="2000" b="1" i="0" u="none" strike="noStrike" dirty="0">
                          <a:solidFill>
                            <a:srgbClr val="000000"/>
                          </a:solidFill>
                          <a:effectLst/>
                          <a:latin typeface="Calibri"/>
                        </a:rPr>
                        <a:t>2.3%</a:t>
                      </a:r>
                    </a:p>
                  </a:txBody>
                  <a:tcPr marL="9525" marR="9525" marT="9525" marB="0" anchor="ctr">
                    <a:lnL>
                      <a:noFill/>
                    </a:lnL>
                    <a:lnR>
                      <a:noFill/>
                    </a:lnR>
                    <a:lnT>
                      <a:noFill/>
                    </a:lnT>
                    <a:lnB>
                      <a:noFill/>
                    </a:lnB>
                    <a:noFill/>
                  </a:tcPr>
                </a:tc>
                <a:tc>
                  <a:txBody>
                    <a:bodyPr/>
                    <a:lstStyle/>
                    <a:p>
                      <a:pPr algn="ctr" fontAlgn="ctr"/>
                      <a:r>
                        <a:rPr lang="en-US" sz="2000" b="1" i="0" u="none" strike="noStrike" dirty="0">
                          <a:solidFill>
                            <a:srgbClr val="000000"/>
                          </a:solidFill>
                          <a:effectLst/>
                          <a:latin typeface="Calibri"/>
                        </a:rPr>
                        <a:t>1.4% - 3.3%</a:t>
                      </a:r>
                    </a:p>
                  </a:txBody>
                  <a:tcPr marL="9525" marR="9525" marT="9525" marB="0" anchor="ctr">
                    <a:lnL>
                      <a:noFill/>
                    </a:lnL>
                    <a:lnR>
                      <a:noFill/>
                    </a:lnR>
                    <a:lnT>
                      <a:noFill/>
                    </a:lnT>
                    <a:lnB>
                      <a:noFill/>
                    </a:lnB>
                    <a:noFill/>
                  </a:tcPr>
                </a:tc>
                <a:extLst>
                  <a:ext uri="{0D108BD9-81ED-4DB2-BD59-A6C34878D82A}">
                    <a16:rowId xmlns="" xmlns:a16="http://schemas.microsoft.com/office/drawing/2014/main" val="10005"/>
                  </a:ext>
                </a:extLst>
              </a:tr>
              <a:tr h="498939">
                <a:tc>
                  <a:txBody>
                    <a:bodyPr/>
                    <a:lstStyle/>
                    <a:p>
                      <a:pPr algn="l" fontAlgn="ctr"/>
                      <a:r>
                        <a:rPr lang="en-US" sz="2000" b="1" i="0" u="none" strike="noStrike" dirty="0">
                          <a:solidFill>
                            <a:srgbClr val="000000"/>
                          </a:solidFill>
                          <a:effectLst/>
                          <a:latin typeface="Calibri"/>
                        </a:rPr>
                        <a:t>  Symptomatic male</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ctr"/>
                      <a:r>
                        <a:rPr lang="en-US" sz="2000" b="1" i="0" u="none" strike="noStrike" dirty="0">
                          <a:solidFill>
                            <a:srgbClr val="000000"/>
                          </a:solidFill>
                          <a:effectLst/>
                          <a:latin typeface="Calibri"/>
                        </a:rPr>
                        <a:t>30.4%</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ctr"/>
                      <a:r>
                        <a:rPr lang="en-US" sz="2000" b="1" i="0" u="none" strike="noStrike" dirty="0">
                          <a:solidFill>
                            <a:srgbClr val="000000"/>
                          </a:solidFill>
                          <a:effectLst/>
                          <a:latin typeface="Calibri"/>
                        </a:rPr>
                        <a:t>23.0% - 38.4%</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 xmlns:a16="http://schemas.microsoft.com/office/drawing/2014/main" val="10006"/>
                  </a:ext>
                </a:extLst>
              </a:tr>
            </a:tbl>
          </a:graphicData>
        </a:graphic>
      </p:graphicFrame>
      <p:sp>
        <p:nvSpPr>
          <p:cNvPr id="5" name="Slide Number Placeholder 3"/>
          <p:cNvSpPr>
            <a:spLocks noGrp="1"/>
          </p:cNvSpPr>
          <p:nvPr>
            <p:ph type="sldNum" sz="quarter" idx="12"/>
          </p:nvPr>
        </p:nvSpPr>
        <p:spPr>
          <a:xfrm>
            <a:off x="7010400" y="6477000"/>
            <a:ext cx="2133600" cy="381000"/>
          </a:xfrm>
        </p:spPr>
        <p:txBody>
          <a:bodyPr/>
          <a:lstStyle/>
          <a:p>
            <a:fld id="{16DBE98B-0781-47C9-8EBE-1D085FE1ABD6}" type="slidenum">
              <a:rPr lang="en-US" smtClean="0"/>
              <a:pPr/>
              <a:t>30</a:t>
            </a:fld>
            <a:endParaRPr lang="en-US"/>
          </a:p>
        </p:txBody>
      </p:sp>
    </p:spTree>
    <p:extLst>
      <p:ext uri="{BB962C8B-B14F-4D97-AF65-F5344CB8AC3E}">
        <p14:creationId xmlns:p14="http://schemas.microsoft.com/office/powerpoint/2010/main" val="179762431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a:spLocks noGrp="1"/>
          </p:cNvSpPr>
          <p:nvPr>
            <p:ph type="sldNum" sz="quarter" idx="12"/>
          </p:nvPr>
        </p:nvSpPr>
        <p:spPr>
          <a:xfrm>
            <a:off x="7010400" y="6477000"/>
            <a:ext cx="2133600" cy="381000"/>
          </a:xfrm>
        </p:spPr>
        <p:txBody>
          <a:bodyPr/>
          <a:lstStyle/>
          <a:p>
            <a:fld id="{16DBE98B-0781-47C9-8EBE-1D085FE1ABD6}" type="slidenum">
              <a:rPr lang="en-US" smtClean="0"/>
              <a:pPr/>
              <a:t>31</a:t>
            </a:fld>
            <a:endParaRPr lang="en-US"/>
          </a:p>
        </p:txBody>
      </p:sp>
      <p:sp>
        <p:nvSpPr>
          <p:cNvPr id="3" name="Title 2"/>
          <p:cNvSpPr>
            <a:spLocks noGrp="1"/>
          </p:cNvSpPr>
          <p:nvPr>
            <p:ph type="title"/>
          </p:nvPr>
        </p:nvSpPr>
        <p:spPr/>
        <p:txBody>
          <a:bodyPr>
            <a:normAutofit fontScale="90000"/>
          </a:bodyPr>
          <a:lstStyle/>
          <a:p>
            <a:r>
              <a:rPr lang="en-US" altLang="en-US" sz="4000" dirty="0" err="1"/>
              <a:t>Trichomoniasis</a:t>
            </a:r>
            <a:r>
              <a:rPr lang="en-US" altLang="en-US" sz="4000" dirty="0"/>
              <a:t> prevalence by world regions</a:t>
            </a:r>
            <a:endParaRPr lang="en-US" sz="4000" dirty="0"/>
          </a:p>
        </p:txBody>
      </p:sp>
      <p:sp>
        <p:nvSpPr>
          <p:cNvPr id="14" name="Text Box 7"/>
          <p:cNvSpPr txBox="1">
            <a:spLocks noChangeArrowheads="1"/>
          </p:cNvSpPr>
          <p:nvPr/>
        </p:nvSpPr>
        <p:spPr bwMode="auto">
          <a:xfrm>
            <a:off x="304800" y="5615970"/>
            <a:ext cx="8534400" cy="78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rgbClr val="666699"/>
              </a:buClr>
              <a:buChar char="•"/>
              <a:defRPr sz="3200">
                <a:solidFill>
                  <a:schemeClr val="tx1"/>
                </a:solidFill>
                <a:latin typeface="Arial" panose="020B0604020202020204" pitchFamily="34" charset="0"/>
              </a:defRPr>
            </a:lvl1pPr>
            <a:lvl2pPr marL="742950" indent="-285750">
              <a:spcBef>
                <a:spcPct val="20000"/>
              </a:spcBef>
              <a:buClr>
                <a:srgbClr val="666699"/>
              </a:buClr>
              <a:buChar char="–"/>
              <a:defRPr sz="2800">
                <a:solidFill>
                  <a:schemeClr val="tx1"/>
                </a:solidFill>
                <a:latin typeface="Arial" panose="020B0604020202020204" pitchFamily="34" charset="0"/>
              </a:defRPr>
            </a:lvl2pPr>
            <a:lvl3pPr marL="1143000" indent="-228600">
              <a:spcBef>
                <a:spcPct val="20000"/>
              </a:spcBef>
              <a:buClr>
                <a:srgbClr val="666699"/>
              </a:buClr>
              <a:buChar char="•"/>
              <a:defRPr sz="2400">
                <a:solidFill>
                  <a:schemeClr val="tx1"/>
                </a:solidFill>
                <a:latin typeface="Arial" panose="020B0604020202020204" pitchFamily="34" charset="0"/>
              </a:defRPr>
            </a:lvl3pPr>
            <a:lvl4pPr marL="1600200" indent="-228600">
              <a:spcBef>
                <a:spcPct val="20000"/>
              </a:spcBef>
              <a:buClr>
                <a:srgbClr val="666699"/>
              </a:buClr>
              <a:buChar char="–"/>
              <a:defRPr sz="2000">
                <a:solidFill>
                  <a:schemeClr val="tx1"/>
                </a:solidFill>
                <a:latin typeface="Arial" panose="020B0604020202020204" pitchFamily="34" charset="0"/>
              </a:defRPr>
            </a:lvl4pPr>
            <a:lvl5pPr marL="2057400" indent="-228600">
              <a:spcBef>
                <a:spcPct val="20000"/>
              </a:spcBef>
              <a:buClr>
                <a:srgbClr val="666699"/>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666699"/>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666699"/>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666699"/>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666699"/>
              </a:buClr>
              <a:buChar char="»"/>
              <a:defRPr sz="2000">
                <a:solidFill>
                  <a:schemeClr val="tx1"/>
                </a:solidFill>
                <a:latin typeface="Arial" panose="020B0604020202020204" pitchFamily="34" charset="0"/>
              </a:defRPr>
            </a:lvl9pPr>
          </a:lstStyle>
          <a:p>
            <a:pPr>
              <a:spcBef>
                <a:spcPct val="50000"/>
              </a:spcBef>
              <a:buClrTx/>
              <a:buNone/>
            </a:pPr>
            <a:r>
              <a:rPr lang="en-US" sz="1000" dirty="0"/>
              <a:t>Newman L, Rowley J, Vander Hoorn S, et al. Global Estimates of the Prevalence and Incidence of Four Curable Sexually Transmitted Infections in 2012 Based on Systematic Review and Global Reporting. </a:t>
            </a:r>
            <a:r>
              <a:rPr lang="en-US" sz="1000" dirty="0" err="1"/>
              <a:t>PLoS</a:t>
            </a:r>
            <a:r>
              <a:rPr lang="en-US" sz="1000" dirty="0"/>
              <a:t> One (2015); 10(12): e0143304.</a:t>
            </a:r>
          </a:p>
          <a:p>
            <a:pPr>
              <a:spcBef>
                <a:spcPct val="50000"/>
              </a:spcBef>
              <a:buClrTx/>
              <a:buNone/>
            </a:pPr>
            <a:r>
              <a:rPr lang="en-US" sz="1000" dirty="0"/>
              <a:t>Smolak A and Abu-Raddad LJ. The epidemiology of </a:t>
            </a:r>
            <a:r>
              <a:rPr lang="en-US" sz="1000" dirty="0" err="1"/>
              <a:t>Trichomoniasis</a:t>
            </a:r>
            <a:r>
              <a:rPr lang="en-US" sz="1000" dirty="0"/>
              <a:t> in the Middle East and North Africa: systematic review and meta-analysis. under preparation (2016).</a:t>
            </a:r>
          </a:p>
        </p:txBody>
      </p:sp>
      <p:graphicFrame>
        <p:nvGraphicFramePr>
          <p:cNvPr id="8" name="Chart 7"/>
          <p:cNvGraphicFramePr>
            <a:graphicFrameLocks/>
          </p:cNvGraphicFramePr>
          <p:nvPr>
            <p:extLst>
              <p:ext uri="{D42A27DB-BD31-4B8C-83A1-F6EECF244321}">
                <p14:modId xmlns:p14="http://schemas.microsoft.com/office/powerpoint/2010/main" val="360747964"/>
              </p:ext>
            </p:extLst>
          </p:nvPr>
        </p:nvGraphicFramePr>
        <p:xfrm>
          <a:off x="1600200" y="1649904"/>
          <a:ext cx="6172200" cy="3733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1389962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2- conducted surveys </a:t>
            </a:r>
            <a:endParaRPr lang="fa-IR" dirty="0"/>
          </a:p>
        </p:txBody>
      </p:sp>
      <p:sp>
        <p:nvSpPr>
          <p:cNvPr id="3" name="Content Placeholder 2"/>
          <p:cNvSpPr>
            <a:spLocks noGrp="1"/>
          </p:cNvSpPr>
          <p:nvPr>
            <p:ph sz="quarter" idx="4294967295"/>
          </p:nvPr>
        </p:nvSpPr>
        <p:spPr>
          <a:xfrm>
            <a:off x="539552" y="1196752"/>
            <a:ext cx="8136904" cy="4896544"/>
          </a:xfrm>
          <a:prstGeom prst="rect">
            <a:avLst/>
          </a:prstGeom>
        </p:spPr>
        <p:txBody>
          <a:bodyPr>
            <a:normAutofit/>
          </a:bodyPr>
          <a:lstStyle/>
          <a:p>
            <a:pPr marL="502920" indent="-457200">
              <a:buNone/>
            </a:pPr>
            <a:r>
              <a:rPr lang="en-US" sz="2800" b="1" dirty="0"/>
              <a:t>Indirect estimation; model-based </a:t>
            </a:r>
            <a:r>
              <a:rPr lang="en-US" sz="2800" b="1" dirty="0" smtClean="0"/>
              <a:t>approach</a:t>
            </a:r>
          </a:p>
          <a:p>
            <a:pPr lvl="1">
              <a:buNone/>
            </a:pPr>
            <a:r>
              <a:rPr lang="en-US" sz="2400" dirty="0" smtClean="0"/>
              <a:t>The estimated </a:t>
            </a:r>
            <a:r>
              <a:rPr lang="en-US" sz="2400" b="1" dirty="0" smtClean="0"/>
              <a:t>prevalence</a:t>
            </a:r>
            <a:endParaRPr lang="en-US" sz="2400" dirty="0" smtClean="0"/>
          </a:p>
          <a:p>
            <a:pPr lvl="2">
              <a:buNone/>
            </a:pPr>
            <a:r>
              <a:rPr lang="en-US" sz="2200" dirty="0" smtClean="0"/>
              <a:t>Male </a:t>
            </a:r>
            <a:r>
              <a:rPr lang="en-US" sz="2200" dirty="0"/>
              <a:t>urethral </a:t>
            </a:r>
            <a:r>
              <a:rPr lang="en-US" sz="2200" dirty="0" smtClean="0"/>
              <a:t>discharge:       0.40</a:t>
            </a:r>
            <a:r>
              <a:rPr lang="en-US" sz="2200" dirty="0"/>
              <a:t>% </a:t>
            </a:r>
            <a:r>
              <a:rPr lang="en-US" sz="1200" dirty="0" smtClean="0"/>
              <a:t>(CI</a:t>
            </a:r>
            <a:r>
              <a:rPr lang="en-US" sz="1200" dirty="0"/>
              <a:t>: 0.26</a:t>
            </a:r>
            <a:r>
              <a:rPr lang="en-US" sz="1200" dirty="0" smtClean="0"/>
              <a:t>%- </a:t>
            </a:r>
            <a:r>
              <a:rPr lang="en-US" sz="1200" dirty="0"/>
              <a:t>0.65</a:t>
            </a:r>
            <a:r>
              <a:rPr lang="en-US" sz="1200" dirty="0" smtClean="0"/>
              <a:t>%)</a:t>
            </a:r>
          </a:p>
          <a:p>
            <a:pPr lvl="2">
              <a:buNone/>
            </a:pPr>
            <a:r>
              <a:rPr lang="en-US" sz="2200" dirty="0" smtClean="0"/>
              <a:t> Genital ulcer:         women 3.68</a:t>
            </a:r>
            <a:r>
              <a:rPr lang="en-US" sz="2200" dirty="0"/>
              <a:t>% </a:t>
            </a:r>
            <a:r>
              <a:rPr lang="en-US" sz="1200" dirty="0"/>
              <a:t>(95% CI: 2.31</a:t>
            </a:r>
            <a:r>
              <a:rPr lang="en-US" sz="1200" dirty="0" smtClean="0"/>
              <a:t>%- </a:t>
            </a:r>
            <a:r>
              <a:rPr lang="en-US" sz="1200" dirty="0"/>
              <a:t>6.43%) </a:t>
            </a:r>
            <a:endParaRPr lang="en-US" sz="1200" dirty="0" smtClean="0"/>
          </a:p>
          <a:p>
            <a:pPr lvl="2">
              <a:buNone/>
            </a:pPr>
            <a:r>
              <a:rPr lang="en-US" sz="2200" dirty="0" smtClean="0"/>
              <a:t>                               men. </a:t>
            </a:r>
            <a:r>
              <a:rPr lang="en-US" sz="2200" dirty="0"/>
              <a:t>0.16% </a:t>
            </a:r>
            <a:r>
              <a:rPr lang="en-US" sz="1200" dirty="0"/>
              <a:t>(95% CI: 0.10</a:t>
            </a:r>
            <a:r>
              <a:rPr lang="en-US" sz="1200" dirty="0" smtClean="0"/>
              <a:t>%- </a:t>
            </a:r>
            <a:r>
              <a:rPr lang="en-US" sz="1200" dirty="0"/>
              <a:t>0.27</a:t>
            </a:r>
            <a:r>
              <a:rPr lang="en-US" sz="1200" dirty="0" smtClean="0"/>
              <a:t>%)</a:t>
            </a:r>
            <a:endParaRPr lang="en-US" sz="2200" dirty="0" smtClean="0"/>
          </a:p>
          <a:p>
            <a:pPr lvl="1">
              <a:buNone/>
            </a:pPr>
            <a:r>
              <a:rPr lang="en-US" sz="2400" dirty="0" smtClean="0"/>
              <a:t>The estimated </a:t>
            </a:r>
            <a:r>
              <a:rPr lang="en-US" sz="2400" b="1" dirty="0" smtClean="0"/>
              <a:t>incidence per 1000 </a:t>
            </a:r>
            <a:r>
              <a:rPr lang="en-US" sz="2400" dirty="0" smtClean="0"/>
              <a:t>population</a:t>
            </a:r>
            <a:endParaRPr lang="fa-IR" sz="2200" dirty="0"/>
          </a:p>
        </p:txBody>
      </p:sp>
      <p:graphicFrame>
        <p:nvGraphicFramePr>
          <p:cNvPr id="5" name="Table 4"/>
          <p:cNvGraphicFramePr>
            <a:graphicFrameLocks noGrp="1"/>
          </p:cNvGraphicFramePr>
          <p:nvPr/>
        </p:nvGraphicFramePr>
        <p:xfrm>
          <a:off x="1331640" y="4149080"/>
          <a:ext cx="6096000" cy="2021840"/>
        </p:xfrm>
        <a:graphic>
          <a:graphicData uri="http://schemas.openxmlformats.org/drawingml/2006/table">
            <a:tbl>
              <a:tblPr firstRow="1" bandRow="1">
                <a:tableStyleId>{5C22544A-7EE6-4342-B048-85BDC9FD1C3A}</a:tableStyleId>
              </a:tblPr>
              <a:tblGrid>
                <a:gridCol w="2032000"/>
                <a:gridCol w="2032000"/>
                <a:gridCol w="2032000"/>
              </a:tblGrid>
              <a:tr h="370840">
                <a:tc>
                  <a:txBody>
                    <a:bodyPr/>
                    <a:lstStyle/>
                    <a:p>
                      <a:pPr algn="ctr"/>
                      <a:r>
                        <a:rPr lang="en-US" dirty="0" smtClean="0"/>
                        <a:t>INFECTIONS</a:t>
                      </a:r>
                      <a:endParaRPr lang="en-US" dirty="0"/>
                    </a:p>
                  </a:txBody>
                  <a:tcPr/>
                </a:tc>
                <a:tc>
                  <a:txBody>
                    <a:bodyPr/>
                    <a:lstStyle/>
                    <a:p>
                      <a:pPr algn="ctr"/>
                      <a:r>
                        <a:rPr lang="en-US" dirty="0" smtClean="0"/>
                        <a:t>MEN</a:t>
                      </a:r>
                      <a:endParaRPr lang="en-US" dirty="0"/>
                    </a:p>
                  </a:txBody>
                  <a:tcPr/>
                </a:tc>
                <a:tc>
                  <a:txBody>
                    <a:bodyPr/>
                    <a:lstStyle/>
                    <a:p>
                      <a:pPr algn="ctr"/>
                      <a:r>
                        <a:rPr lang="en-US" dirty="0" smtClean="0"/>
                        <a:t>WOMEN</a:t>
                      </a:r>
                      <a:endParaRPr lang="en-US" dirty="0"/>
                    </a:p>
                  </a:txBody>
                  <a:tcPr/>
                </a:tc>
              </a:tr>
              <a:tr h="370840">
                <a:tc>
                  <a:txBody>
                    <a:bodyPr/>
                    <a:lstStyle/>
                    <a:p>
                      <a:pPr algn="ctr"/>
                      <a:r>
                        <a:rPr lang="en-US" sz="1800" dirty="0" err="1" smtClean="0"/>
                        <a:t>Neisseria</a:t>
                      </a:r>
                      <a:r>
                        <a:rPr lang="en-US" sz="1800" dirty="0" smtClean="0"/>
                        <a:t> </a:t>
                      </a:r>
                      <a:r>
                        <a:rPr lang="en-US" sz="1800" dirty="0" err="1" smtClean="0"/>
                        <a:t>gonorrhoeae</a:t>
                      </a:r>
                      <a:endParaRPr lang="en-US" dirty="0"/>
                    </a:p>
                  </a:txBody>
                  <a:tcPr/>
                </a:tc>
                <a:tc>
                  <a:txBody>
                    <a:bodyPr/>
                    <a:lstStyle/>
                    <a:p>
                      <a:r>
                        <a:rPr lang="en-US" sz="1800" dirty="0" smtClean="0"/>
                        <a:t>0.13 </a:t>
                      </a:r>
                      <a:r>
                        <a:rPr lang="en-US" sz="1100" dirty="0" smtClean="0"/>
                        <a:t>CI: 0.08-0.22</a:t>
                      </a:r>
                      <a:endParaRPr lang="en-US" sz="1100" dirty="0"/>
                    </a:p>
                  </a:txBody>
                  <a:tcPr/>
                </a:tc>
                <a:tc>
                  <a:txBody>
                    <a:bodyPr/>
                    <a:lstStyle/>
                    <a:p>
                      <a:pPr algn="ctr"/>
                      <a:r>
                        <a:rPr lang="en-US" sz="1800" dirty="0" smtClean="0"/>
                        <a:t>1.19 </a:t>
                      </a:r>
                      <a:r>
                        <a:rPr lang="en-US" sz="1100" dirty="0" smtClean="0"/>
                        <a:t>CI: 0.59, 3.16)</a:t>
                      </a:r>
                      <a:endParaRPr lang="en-US" sz="1100" dirty="0"/>
                    </a:p>
                  </a:txBody>
                  <a:tcPr/>
                </a:tc>
              </a:tr>
              <a:tr h="370840">
                <a:tc>
                  <a:txBody>
                    <a:bodyPr/>
                    <a:lstStyle/>
                    <a:p>
                      <a:pPr algn="ctr"/>
                      <a:r>
                        <a:rPr lang="en-US" sz="1800" dirty="0" smtClean="0"/>
                        <a:t>Chlamydia trachoma </a:t>
                      </a:r>
                      <a:endParaRPr lang="en-US" dirty="0"/>
                    </a:p>
                  </a:txBody>
                  <a:tcPr/>
                </a:tc>
                <a:tc>
                  <a:txBody>
                    <a:bodyPr/>
                    <a:lstStyle/>
                    <a:p>
                      <a:pPr algn="ctr"/>
                      <a:r>
                        <a:rPr lang="en-US" sz="1800" dirty="0" smtClean="0"/>
                        <a:t>0.78</a:t>
                      </a:r>
                      <a:endParaRPr lang="en-US" dirty="0"/>
                    </a:p>
                  </a:txBody>
                  <a:tcPr/>
                </a:tc>
                <a:tc>
                  <a:txBody>
                    <a:bodyPr/>
                    <a:lstStyle/>
                    <a:p>
                      <a:pPr algn="ctr"/>
                      <a:r>
                        <a:rPr lang="en-US" sz="1800" dirty="0" smtClean="0"/>
                        <a:t>6.65</a:t>
                      </a:r>
                      <a:endParaRPr lang="en-US" dirty="0"/>
                    </a:p>
                  </a:txBody>
                  <a:tcPr/>
                </a:tc>
              </a:tr>
              <a:tr h="370840">
                <a:tc>
                  <a:txBody>
                    <a:bodyPr/>
                    <a:lstStyle/>
                    <a:p>
                      <a:pPr algn="ctr"/>
                      <a:r>
                        <a:rPr lang="en-US" sz="1800" dirty="0" smtClean="0"/>
                        <a:t>syphilis</a:t>
                      </a:r>
                      <a:endParaRPr lang="en-US" dirty="0"/>
                    </a:p>
                  </a:txBody>
                  <a:tcPr/>
                </a:tc>
                <a:tc>
                  <a:txBody>
                    <a:bodyPr/>
                    <a:lstStyle/>
                    <a:p>
                      <a:pPr algn="ctr"/>
                      <a:r>
                        <a:rPr lang="en-US" sz="1800" dirty="0" smtClean="0"/>
                        <a:t>0.015</a:t>
                      </a:r>
                      <a:endParaRPr lang="en-US" dirty="0"/>
                    </a:p>
                  </a:txBody>
                  <a:tcPr/>
                </a:tc>
                <a:tc>
                  <a:txBody>
                    <a:bodyPr/>
                    <a:lstStyle/>
                    <a:p>
                      <a:pPr algn="ctr"/>
                      <a:r>
                        <a:rPr lang="en-US" sz="1800" dirty="0" smtClean="0"/>
                        <a:t>0.01</a:t>
                      </a:r>
                      <a:endParaRPr lang="en-US" dirty="0"/>
                    </a:p>
                  </a:txBody>
                  <a:tcPr/>
                </a:tc>
              </a:tr>
            </a:tbl>
          </a:graphicData>
        </a:graphic>
      </p:graphicFrame>
    </p:spTree>
    <p:extLst>
      <p:ext uri="{BB962C8B-B14F-4D97-AF65-F5344CB8AC3E}">
        <p14:creationId xmlns:p14="http://schemas.microsoft.com/office/powerpoint/2010/main" val="229530009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2- conducted surveys </a:t>
            </a:r>
            <a:endParaRPr lang="fa-IR" dirty="0"/>
          </a:p>
        </p:txBody>
      </p:sp>
      <p:sp>
        <p:nvSpPr>
          <p:cNvPr id="3" name="Content Placeholder 2"/>
          <p:cNvSpPr>
            <a:spLocks noGrp="1"/>
          </p:cNvSpPr>
          <p:nvPr>
            <p:ph sz="quarter" idx="4294967295"/>
          </p:nvPr>
        </p:nvSpPr>
        <p:spPr>
          <a:xfrm>
            <a:off x="539552" y="1196752"/>
            <a:ext cx="8136904" cy="4824536"/>
          </a:xfrm>
          <a:prstGeom prst="rect">
            <a:avLst/>
          </a:prstGeom>
        </p:spPr>
        <p:txBody>
          <a:bodyPr>
            <a:normAutofit/>
          </a:bodyPr>
          <a:lstStyle/>
          <a:p>
            <a:pPr marL="502920" indent="-457200">
              <a:buNone/>
            </a:pPr>
            <a:r>
              <a:rPr lang="en-US" sz="3000" b="1" dirty="0" smtClean="0"/>
              <a:t>STI-associated symptoms: population-based survey</a:t>
            </a:r>
          </a:p>
          <a:p>
            <a:pPr lvl="1">
              <a:buNone/>
            </a:pPr>
            <a:endParaRPr lang="en-US" sz="2400" dirty="0" smtClean="0"/>
          </a:p>
        </p:txBody>
      </p:sp>
      <p:graphicFrame>
        <p:nvGraphicFramePr>
          <p:cNvPr id="5" name="Table 4"/>
          <p:cNvGraphicFramePr>
            <a:graphicFrameLocks noGrp="1"/>
          </p:cNvGraphicFramePr>
          <p:nvPr/>
        </p:nvGraphicFramePr>
        <p:xfrm>
          <a:off x="1403648" y="2348880"/>
          <a:ext cx="6096000" cy="2317864"/>
        </p:xfrm>
        <a:graphic>
          <a:graphicData uri="http://schemas.openxmlformats.org/drawingml/2006/table">
            <a:tbl>
              <a:tblPr firstRow="1" bandRow="1">
                <a:tableStyleId>{5C22544A-7EE6-4342-B048-85BDC9FD1C3A}</a:tableStyleId>
              </a:tblPr>
              <a:tblGrid>
                <a:gridCol w="2032000"/>
                <a:gridCol w="2032000"/>
                <a:gridCol w="2032000"/>
              </a:tblGrid>
              <a:tr h="936104">
                <a:tc>
                  <a:txBody>
                    <a:bodyPr/>
                    <a:lstStyle/>
                    <a:p>
                      <a:pPr algn="ctr"/>
                      <a:r>
                        <a:rPr lang="en-US" dirty="0" smtClean="0"/>
                        <a:t>syndrome</a:t>
                      </a:r>
                      <a:endParaRPr lang="en-US" dirty="0"/>
                    </a:p>
                  </a:txBody>
                  <a:tcPr/>
                </a:tc>
                <a:tc>
                  <a:txBody>
                    <a:bodyPr/>
                    <a:lstStyle/>
                    <a:p>
                      <a:pPr algn="ctr"/>
                      <a:r>
                        <a:rPr lang="en-US" dirty="0" smtClean="0"/>
                        <a:t>MEN</a:t>
                      </a:r>
                      <a:endParaRPr lang="en-US" dirty="0"/>
                    </a:p>
                  </a:txBody>
                  <a:tcPr/>
                </a:tc>
                <a:tc>
                  <a:txBody>
                    <a:bodyPr/>
                    <a:lstStyle/>
                    <a:p>
                      <a:pPr algn="ctr"/>
                      <a:r>
                        <a:rPr lang="en-US" dirty="0" smtClean="0"/>
                        <a:t>WOMEN</a:t>
                      </a:r>
                      <a:endParaRPr lang="en-US" dirty="0"/>
                    </a:p>
                  </a:txBody>
                  <a:tcPr/>
                </a:tc>
              </a:tr>
              <a:tr h="370840">
                <a:tc>
                  <a:txBody>
                    <a:bodyPr/>
                    <a:lstStyle/>
                    <a:p>
                      <a:pPr algn="ctr"/>
                      <a:r>
                        <a:rPr lang="en-US" dirty="0" smtClean="0"/>
                        <a:t>STI associated</a:t>
                      </a:r>
                      <a:r>
                        <a:rPr lang="en-US" baseline="0" dirty="0" smtClean="0"/>
                        <a:t> symptoms(1)</a:t>
                      </a:r>
                      <a:endParaRPr lang="en-US" dirty="0"/>
                    </a:p>
                  </a:txBody>
                  <a:tcPr/>
                </a:tc>
                <a:tc>
                  <a:txBody>
                    <a:bodyPr/>
                    <a:lstStyle/>
                    <a:p>
                      <a:pPr algn="ctr"/>
                      <a:r>
                        <a:rPr lang="en-US" dirty="0" smtClean="0"/>
                        <a:t>17.6%</a:t>
                      </a:r>
                      <a:endParaRPr lang="en-US" dirty="0"/>
                    </a:p>
                  </a:txBody>
                  <a:tcPr/>
                </a:tc>
                <a:tc>
                  <a:txBody>
                    <a:bodyPr/>
                    <a:lstStyle/>
                    <a:p>
                      <a:pPr algn="ctr"/>
                      <a:r>
                        <a:rPr lang="en-US" dirty="0" smtClean="0"/>
                        <a:t>39.9%</a:t>
                      </a:r>
                      <a:endParaRPr lang="en-US" dirty="0"/>
                    </a:p>
                  </a:txBody>
                  <a:tcPr/>
                </a:tc>
              </a:tr>
              <a:tr h="370840">
                <a:tc>
                  <a:txBody>
                    <a:bodyPr/>
                    <a:lstStyle/>
                    <a:p>
                      <a:r>
                        <a:rPr lang="en-US" dirty="0" smtClean="0"/>
                        <a:t>Genital</a:t>
                      </a:r>
                      <a:r>
                        <a:rPr lang="en-US" baseline="0" dirty="0" smtClean="0"/>
                        <a:t> Ulcer</a:t>
                      </a:r>
                      <a:endParaRPr lang="en-US" dirty="0"/>
                    </a:p>
                  </a:txBody>
                  <a:tcPr/>
                </a:tc>
                <a:tc>
                  <a:txBody>
                    <a:bodyPr/>
                    <a:lstStyle/>
                    <a:p>
                      <a:pPr algn="ctr"/>
                      <a:r>
                        <a:rPr lang="en-US" dirty="0" smtClean="0"/>
                        <a:t>1.5%</a:t>
                      </a:r>
                      <a:endParaRPr lang="en-US" dirty="0"/>
                    </a:p>
                  </a:txBody>
                  <a:tcPr/>
                </a:tc>
                <a:tc>
                  <a:txBody>
                    <a:bodyPr/>
                    <a:lstStyle/>
                    <a:p>
                      <a:pPr algn="ctr"/>
                      <a:r>
                        <a:rPr lang="en-US" dirty="0" smtClean="0"/>
                        <a:t>2.5%</a:t>
                      </a:r>
                      <a:endParaRPr lang="en-US" dirty="0"/>
                    </a:p>
                  </a:txBody>
                  <a:tcPr/>
                </a:tc>
              </a:tr>
              <a:tr h="370840">
                <a:tc>
                  <a:txBody>
                    <a:bodyPr/>
                    <a:lstStyle/>
                    <a:p>
                      <a:pPr algn="ctr"/>
                      <a:r>
                        <a:rPr lang="en-US" dirty="0" smtClean="0"/>
                        <a:t>Urethral</a:t>
                      </a:r>
                      <a:r>
                        <a:rPr lang="en-US" baseline="0" dirty="0" smtClean="0"/>
                        <a:t> Discharge</a:t>
                      </a:r>
                      <a:endParaRPr lang="en-US" dirty="0"/>
                    </a:p>
                  </a:txBody>
                  <a:tcPr/>
                </a:tc>
                <a:tc>
                  <a:txBody>
                    <a:bodyPr/>
                    <a:lstStyle/>
                    <a:p>
                      <a:pPr algn="ctr"/>
                      <a:r>
                        <a:rPr lang="en-US" dirty="0" smtClean="0"/>
                        <a:t>1.7%</a:t>
                      </a:r>
                      <a:endParaRPr lang="en-US" dirty="0"/>
                    </a:p>
                  </a:txBody>
                  <a:tcPr/>
                </a:tc>
                <a:tc>
                  <a:txBody>
                    <a:bodyPr/>
                    <a:lstStyle/>
                    <a:p>
                      <a:pPr algn="ctr"/>
                      <a:r>
                        <a:rPr lang="en-US" dirty="0" smtClean="0"/>
                        <a:t>0</a:t>
                      </a:r>
                      <a:endParaRPr lang="en-US" dirty="0"/>
                    </a:p>
                  </a:txBody>
                  <a:tcPr/>
                </a:tc>
              </a:tr>
            </a:tbl>
          </a:graphicData>
        </a:graphic>
      </p:graphicFrame>
    </p:spTree>
    <p:extLst>
      <p:ext uri="{BB962C8B-B14F-4D97-AF65-F5344CB8AC3E}">
        <p14:creationId xmlns:p14="http://schemas.microsoft.com/office/powerpoint/2010/main" val="397343585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2- conducted surveys </a:t>
            </a:r>
            <a:endParaRPr lang="fa-IR" dirty="0"/>
          </a:p>
        </p:txBody>
      </p:sp>
      <p:sp>
        <p:nvSpPr>
          <p:cNvPr id="3" name="Content Placeholder 2"/>
          <p:cNvSpPr>
            <a:spLocks noGrp="1"/>
          </p:cNvSpPr>
          <p:nvPr>
            <p:ph sz="quarter" idx="4294967295"/>
          </p:nvPr>
        </p:nvSpPr>
        <p:spPr>
          <a:xfrm>
            <a:off x="539552" y="1268760"/>
            <a:ext cx="8136904" cy="4752528"/>
          </a:xfrm>
          <a:prstGeom prst="rect">
            <a:avLst/>
          </a:prstGeom>
        </p:spPr>
        <p:txBody>
          <a:bodyPr>
            <a:normAutofit/>
          </a:bodyPr>
          <a:lstStyle/>
          <a:p>
            <a:pPr marL="560070" indent="-514350">
              <a:buNone/>
            </a:pPr>
            <a:r>
              <a:rPr lang="en-US" sz="3200" b="1" dirty="0" smtClean="0"/>
              <a:t>Treatment behavior pattern</a:t>
            </a:r>
            <a:endParaRPr lang="en-US" sz="3200" b="1" dirty="0"/>
          </a:p>
          <a:p>
            <a:pPr lvl="2">
              <a:buNone/>
            </a:pPr>
            <a:endParaRPr lang="en-US" sz="2400" dirty="0" smtClean="0"/>
          </a:p>
          <a:p>
            <a:pPr lvl="2">
              <a:buNone/>
            </a:pPr>
            <a:endParaRPr lang="en-US" sz="2400" dirty="0" smtClean="0"/>
          </a:p>
          <a:p>
            <a:pPr lvl="2">
              <a:buNone/>
            </a:pPr>
            <a:endParaRPr lang="en-US" sz="2400" dirty="0" smtClean="0"/>
          </a:p>
          <a:p>
            <a:pPr lvl="2">
              <a:buNone/>
            </a:pPr>
            <a:endParaRPr lang="en-US" sz="2400" dirty="0" smtClean="0"/>
          </a:p>
          <a:p>
            <a:pPr lvl="2">
              <a:buNone/>
            </a:pPr>
            <a:endParaRPr lang="en-US" sz="2400" dirty="0" smtClean="0"/>
          </a:p>
          <a:p>
            <a:pPr lvl="2">
              <a:buNone/>
            </a:pPr>
            <a:r>
              <a:rPr lang="en-US" sz="2400" dirty="0" smtClean="0"/>
              <a:t>Most </a:t>
            </a:r>
            <a:r>
              <a:rPr lang="en-US" sz="2400" dirty="0"/>
              <a:t>women </a:t>
            </a:r>
            <a:r>
              <a:rPr lang="en-US" sz="2400" dirty="0" smtClean="0"/>
              <a:t>have visited </a:t>
            </a:r>
            <a:r>
              <a:rPr lang="en-US" sz="2400" dirty="0"/>
              <a:t>a </a:t>
            </a:r>
            <a:r>
              <a:rPr lang="en-US" sz="2400" dirty="0" smtClean="0"/>
              <a:t>gynecologist </a:t>
            </a:r>
            <a:r>
              <a:rPr lang="en-US" sz="2400" dirty="0"/>
              <a:t>and </a:t>
            </a:r>
            <a:r>
              <a:rPr lang="en-US" sz="2400" dirty="0" smtClean="0"/>
              <a:t>midwife; </a:t>
            </a:r>
            <a:r>
              <a:rPr lang="en-US" sz="2400" dirty="0"/>
              <a:t>men </a:t>
            </a:r>
            <a:r>
              <a:rPr lang="en-US" sz="2400" dirty="0" smtClean="0"/>
              <a:t> have tended </a:t>
            </a:r>
            <a:r>
              <a:rPr lang="en-US" sz="2400" dirty="0"/>
              <a:t>to visit a general practitioner and urologist </a:t>
            </a:r>
            <a:r>
              <a:rPr lang="en-US" sz="2400" dirty="0" smtClean="0"/>
              <a:t>once their </a:t>
            </a:r>
            <a:r>
              <a:rPr lang="en-US" sz="2400" dirty="0"/>
              <a:t>symptoms </a:t>
            </a:r>
            <a:r>
              <a:rPr lang="en-US" sz="2400" dirty="0" smtClean="0"/>
              <a:t>appeared. about </a:t>
            </a:r>
            <a:r>
              <a:rPr lang="en-US" sz="2400" dirty="0" smtClean="0">
                <a:solidFill>
                  <a:srgbClr val="FF0000"/>
                </a:solidFill>
              </a:rPr>
              <a:t>72% by private sector</a:t>
            </a:r>
            <a:endParaRPr lang="fa-IR" sz="2400" dirty="0">
              <a:solidFill>
                <a:srgbClr val="FF0000"/>
              </a:solidFill>
            </a:endParaRPr>
          </a:p>
          <a:p>
            <a:pPr marL="45720" indent="0">
              <a:buNone/>
            </a:pPr>
            <a:endParaRPr lang="fa-IR" dirty="0"/>
          </a:p>
        </p:txBody>
      </p:sp>
      <p:graphicFrame>
        <p:nvGraphicFramePr>
          <p:cNvPr id="4" name="Table 3"/>
          <p:cNvGraphicFramePr>
            <a:graphicFrameLocks noGrp="1"/>
          </p:cNvGraphicFramePr>
          <p:nvPr/>
        </p:nvGraphicFramePr>
        <p:xfrm>
          <a:off x="1331640" y="1844825"/>
          <a:ext cx="6096000" cy="2232246"/>
        </p:xfrm>
        <a:graphic>
          <a:graphicData uri="http://schemas.openxmlformats.org/drawingml/2006/table">
            <a:tbl>
              <a:tblPr firstRow="1" bandRow="1">
                <a:tableStyleId>{5C22544A-7EE6-4342-B048-85BDC9FD1C3A}</a:tableStyleId>
              </a:tblPr>
              <a:tblGrid>
                <a:gridCol w="2032000"/>
                <a:gridCol w="2032000"/>
                <a:gridCol w="2032000"/>
              </a:tblGrid>
              <a:tr h="744082">
                <a:tc>
                  <a:txBody>
                    <a:bodyPr/>
                    <a:lstStyle/>
                    <a:p>
                      <a:pPr algn="ctr"/>
                      <a:r>
                        <a:rPr lang="en-US" dirty="0" smtClean="0"/>
                        <a:t>Treatment</a:t>
                      </a:r>
                    </a:p>
                    <a:p>
                      <a:pPr algn="ctr"/>
                      <a:r>
                        <a:rPr lang="en-US" dirty="0" smtClean="0"/>
                        <a:t>Behavior pattern</a:t>
                      </a:r>
                      <a:endParaRPr lang="en-US" dirty="0"/>
                    </a:p>
                  </a:txBody>
                  <a:tcPr/>
                </a:tc>
                <a:tc>
                  <a:txBody>
                    <a:bodyPr/>
                    <a:lstStyle/>
                    <a:p>
                      <a:pPr algn="ctr"/>
                      <a:r>
                        <a:rPr lang="en-US" dirty="0" smtClean="0"/>
                        <a:t>MEN</a:t>
                      </a:r>
                      <a:endParaRPr lang="en-US" dirty="0"/>
                    </a:p>
                  </a:txBody>
                  <a:tcPr/>
                </a:tc>
                <a:tc>
                  <a:txBody>
                    <a:bodyPr/>
                    <a:lstStyle/>
                    <a:p>
                      <a:pPr algn="ctr"/>
                      <a:r>
                        <a:rPr lang="en-US" dirty="0" smtClean="0"/>
                        <a:t>WOMEN</a:t>
                      </a:r>
                      <a:endParaRPr lang="en-US" dirty="0"/>
                    </a:p>
                  </a:txBody>
                  <a:tcPr/>
                </a:tc>
              </a:tr>
              <a:tr h="744082">
                <a:tc>
                  <a:txBody>
                    <a:bodyPr/>
                    <a:lstStyle/>
                    <a:p>
                      <a:pPr algn="ctr"/>
                      <a:r>
                        <a:rPr lang="en-US" dirty="0" smtClean="0"/>
                        <a:t>Self treating</a:t>
                      </a:r>
                      <a:endParaRPr lang="en-US" dirty="0"/>
                    </a:p>
                  </a:txBody>
                  <a:tcPr/>
                </a:tc>
                <a:tc>
                  <a:txBody>
                    <a:bodyPr/>
                    <a:lstStyle/>
                    <a:p>
                      <a:pPr algn="ctr"/>
                      <a:r>
                        <a:rPr lang="en-US" dirty="0" smtClean="0"/>
                        <a:t>7.1%</a:t>
                      </a:r>
                      <a:endParaRPr lang="en-US" dirty="0"/>
                    </a:p>
                  </a:txBody>
                  <a:tcPr/>
                </a:tc>
                <a:tc>
                  <a:txBody>
                    <a:bodyPr/>
                    <a:lstStyle/>
                    <a:p>
                      <a:pPr algn="ctr"/>
                      <a:r>
                        <a:rPr lang="en-US" dirty="0" smtClean="0"/>
                        <a:t>21.2%</a:t>
                      </a:r>
                      <a:endParaRPr lang="en-US" dirty="0"/>
                    </a:p>
                  </a:txBody>
                  <a:tcPr/>
                </a:tc>
              </a:tr>
              <a:tr h="744082">
                <a:tc>
                  <a:txBody>
                    <a:bodyPr/>
                    <a:lstStyle/>
                    <a:p>
                      <a:pPr algn="ctr"/>
                      <a:r>
                        <a:rPr lang="en-US" dirty="0" smtClean="0"/>
                        <a:t>Care-seeking</a:t>
                      </a:r>
                      <a:endParaRPr lang="en-US" dirty="0"/>
                    </a:p>
                  </a:txBody>
                  <a:tcPr/>
                </a:tc>
                <a:tc>
                  <a:txBody>
                    <a:bodyPr/>
                    <a:lstStyle/>
                    <a:p>
                      <a:pPr algn="ctr"/>
                      <a:r>
                        <a:rPr lang="en-US" dirty="0" smtClean="0"/>
                        <a:t>46.8%</a:t>
                      </a:r>
                      <a:endParaRPr lang="en-US" dirty="0"/>
                    </a:p>
                  </a:txBody>
                  <a:tcPr/>
                </a:tc>
                <a:tc>
                  <a:txBody>
                    <a:bodyPr/>
                    <a:lstStyle/>
                    <a:p>
                      <a:pPr algn="ctr"/>
                      <a:r>
                        <a:rPr lang="en-US" dirty="0" smtClean="0"/>
                        <a:t>37.4%</a:t>
                      </a:r>
                      <a:endParaRPr lang="en-US" dirty="0"/>
                    </a:p>
                  </a:txBody>
                  <a:tcPr/>
                </a:tc>
              </a:tr>
            </a:tbl>
          </a:graphicData>
        </a:graphic>
      </p:graphicFrame>
    </p:spTree>
    <p:extLst>
      <p:ext uri="{BB962C8B-B14F-4D97-AF65-F5344CB8AC3E}">
        <p14:creationId xmlns:p14="http://schemas.microsoft.com/office/powerpoint/2010/main" val="41111894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 name="Content Placeholder 7"/>
          <p:cNvPicPr>
            <a:picLocks noGrp="1" noChangeAspect="1"/>
          </p:cNvPicPr>
          <p:nvPr>
            <p:ph sz="quarter" idx="4294967295"/>
          </p:nvPr>
        </p:nvPicPr>
        <p:blipFill rotWithShape="1">
          <a:blip r:embed="rId2" cstate="print">
            <a:extLst>
              <a:ext uri="{28A0092B-C50C-407E-A947-70E740481C1C}">
                <a14:useLocalDpi xmlns:a14="http://schemas.microsoft.com/office/drawing/2010/main" val="0"/>
              </a:ext>
            </a:extLst>
          </a:blip>
          <a:srcRect t="897" r="1186"/>
          <a:stretch/>
        </p:blipFill>
        <p:spPr>
          <a:xfrm>
            <a:off x="933152" y="1268760"/>
            <a:ext cx="3854872" cy="5472608"/>
          </a:xfrm>
          <a:prstGeom prst="rect">
            <a:avLst/>
          </a:prstGeom>
        </p:spPr>
      </p:pic>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r="2549" b="1304"/>
          <a:stretch/>
        </p:blipFill>
        <p:spPr>
          <a:xfrm>
            <a:off x="4834317" y="1291231"/>
            <a:ext cx="3770132" cy="5450137"/>
          </a:xfrm>
          <a:prstGeom prst="rect">
            <a:avLst/>
          </a:prstGeom>
        </p:spPr>
      </p:pic>
    </p:spTree>
    <p:extLst>
      <p:ext uri="{BB962C8B-B14F-4D97-AF65-F5344CB8AC3E}">
        <p14:creationId xmlns:p14="http://schemas.microsoft.com/office/powerpoint/2010/main" val="62810266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82000" cy="1630362"/>
          </a:xfrm>
        </p:spPr>
        <p:txBody>
          <a:bodyPr>
            <a:normAutofit/>
          </a:bodyPr>
          <a:lstStyle/>
          <a:p>
            <a:r>
              <a:rPr lang="fa-IR" sz="3600" b="1" dirty="0">
                <a:cs typeface="B Titr" panose="00000700000000000000" pitchFamily="2" charset="-78"/>
              </a:rPr>
              <a:t>تعاریف استاندارد </a:t>
            </a:r>
            <a:r>
              <a:rPr lang="fa-IR" sz="3600" b="1" dirty="0" err="1">
                <a:cs typeface="B Titr" panose="00000700000000000000" pitchFamily="2" charset="-78"/>
              </a:rPr>
              <a:t>سندروم‌های</a:t>
            </a:r>
            <a:r>
              <a:rPr lang="fa-IR" sz="3600" b="1" dirty="0">
                <a:cs typeface="B Titr" panose="00000700000000000000" pitchFamily="2" charset="-78"/>
              </a:rPr>
              <a:t> قابل گزارش در نظام ثبت و </a:t>
            </a:r>
            <a:r>
              <a:rPr lang="fa-IR" sz="3600" b="1" dirty="0" err="1">
                <a:cs typeface="B Titr" panose="00000700000000000000" pitchFamily="2" charset="-78"/>
              </a:rPr>
              <a:t>گزارش‌دهي</a:t>
            </a:r>
            <a:r>
              <a:rPr lang="fa-IR" sz="3600" b="1" dirty="0">
                <a:cs typeface="B Titr" panose="00000700000000000000" pitchFamily="2" charset="-78"/>
              </a:rPr>
              <a:t> </a:t>
            </a:r>
            <a:r>
              <a:rPr lang="fa-IR" sz="3600" b="1" dirty="0" err="1">
                <a:cs typeface="B Titr" panose="00000700000000000000" pitchFamily="2" charset="-78"/>
              </a:rPr>
              <a:t>عفونت‌های</a:t>
            </a:r>
            <a:r>
              <a:rPr lang="fa-IR" sz="3600" b="1" dirty="0">
                <a:cs typeface="B Titr" panose="00000700000000000000" pitchFamily="2" charset="-78"/>
              </a:rPr>
              <a:t> </a:t>
            </a:r>
            <a:r>
              <a:rPr lang="fa-IR" sz="3600" b="1" dirty="0" err="1">
                <a:cs typeface="B Titr" panose="00000700000000000000" pitchFamily="2" charset="-78"/>
              </a:rPr>
              <a:t>آميزشي</a:t>
            </a:r>
            <a:r>
              <a:rPr lang="fa-IR" sz="3600" b="1" dirty="0">
                <a:cs typeface="B Titr" panose="00000700000000000000" pitchFamily="2" charset="-78"/>
              </a:rPr>
              <a:t> در ایران</a:t>
            </a:r>
            <a:endParaRPr lang="en-US" sz="3600" dirty="0">
              <a:cs typeface="B Titr" panose="00000700000000000000" pitchFamily="2" charset="-78"/>
            </a:endParaRPr>
          </a:p>
        </p:txBody>
      </p:sp>
      <p:graphicFrame>
        <p:nvGraphicFramePr>
          <p:cNvPr id="6" name="Content Placeholder 5"/>
          <p:cNvGraphicFramePr>
            <a:graphicFrameLocks noGrp="1"/>
          </p:cNvGraphicFramePr>
          <p:nvPr>
            <p:ph idx="4294967295"/>
            <p:extLst>
              <p:ext uri="{D42A27DB-BD31-4B8C-83A1-F6EECF244321}">
                <p14:modId xmlns:p14="http://schemas.microsoft.com/office/powerpoint/2010/main" val="2591736732"/>
              </p:ext>
            </p:extLst>
          </p:nvPr>
        </p:nvGraphicFramePr>
        <p:xfrm>
          <a:off x="457200" y="2133600"/>
          <a:ext cx="8347075" cy="4439971"/>
        </p:xfrm>
        <a:graphic>
          <a:graphicData uri="http://schemas.openxmlformats.org/drawingml/2006/table">
            <a:tbl>
              <a:tblPr firstRow="1" bandRow="1">
                <a:tableStyleId>{5C22544A-7EE6-4342-B048-85BDC9FD1C3A}</a:tableStyleId>
              </a:tblPr>
              <a:tblGrid>
                <a:gridCol w="5410200"/>
                <a:gridCol w="2936875"/>
              </a:tblGrid>
              <a:tr h="514147">
                <a:tc>
                  <a:txBody>
                    <a:bodyPr/>
                    <a:lstStyle/>
                    <a:p>
                      <a:pPr algn="ctr" rtl="1">
                        <a:lnSpc>
                          <a:spcPct val="115000"/>
                        </a:lnSpc>
                        <a:spcAft>
                          <a:spcPts val="0"/>
                        </a:spcAft>
                      </a:pPr>
                      <a:r>
                        <a:rPr lang="fa-IR" sz="3200" b="1" dirty="0">
                          <a:effectLst/>
                          <a:latin typeface="Times New Roman" panose="02020603050405020304" pitchFamily="18" charset="0"/>
                          <a:ea typeface="Calibri" panose="020F0502020204030204" pitchFamily="34" charset="0"/>
                          <a:cs typeface="B Zar" panose="00000400000000000000" pitchFamily="2" charset="-78"/>
                        </a:rPr>
                        <a:t>تعریف </a:t>
                      </a:r>
                      <a:endParaRPr lang="en-US" sz="2000" dirty="0">
                        <a:effectLst/>
                        <a:latin typeface="Calibri" panose="020F0502020204030204" pitchFamily="34" charset="0"/>
                        <a:ea typeface="Calibri" panose="020F0502020204030204" pitchFamily="34" charset="0"/>
                        <a:cs typeface="B Zar" panose="00000400000000000000" pitchFamily="2" charset="-78"/>
                      </a:endParaRPr>
                    </a:p>
                  </a:txBody>
                  <a:tcPr marL="68580" marR="68580" marT="0" marB="0" anchor="ctr"/>
                </a:tc>
                <a:tc>
                  <a:txBody>
                    <a:bodyPr/>
                    <a:lstStyle/>
                    <a:p>
                      <a:pPr algn="ctr" rtl="1">
                        <a:lnSpc>
                          <a:spcPct val="115000"/>
                        </a:lnSpc>
                        <a:spcAft>
                          <a:spcPts val="0"/>
                        </a:spcAft>
                      </a:pPr>
                      <a:r>
                        <a:rPr lang="fa-IR" sz="3200" b="1" dirty="0">
                          <a:effectLst/>
                          <a:latin typeface="Times New Roman" panose="02020603050405020304" pitchFamily="18" charset="0"/>
                          <a:ea typeface="Calibri" panose="020F0502020204030204" pitchFamily="34" charset="0"/>
                          <a:cs typeface="B Zar" panose="00000400000000000000" pitchFamily="2" charset="-78"/>
                        </a:rPr>
                        <a:t>موارد</a:t>
                      </a:r>
                      <a:endParaRPr lang="en-US" sz="2000" dirty="0">
                        <a:effectLst/>
                        <a:latin typeface="Calibri" panose="020F0502020204030204" pitchFamily="34" charset="0"/>
                        <a:ea typeface="Calibri" panose="020F0502020204030204" pitchFamily="34" charset="0"/>
                        <a:cs typeface="B Zar" panose="00000400000000000000" pitchFamily="2" charset="-78"/>
                      </a:endParaRPr>
                    </a:p>
                  </a:txBody>
                  <a:tcPr marL="68580" marR="68580" marT="0" marB="0" anchor="ctr"/>
                </a:tc>
              </a:tr>
              <a:tr h="514147">
                <a:tc>
                  <a:txBody>
                    <a:bodyPr/>
                    <a:lstStyle/>
                    <a:p>
                      <a:pPr algn="just" rtl="1">
                        <a:lnSpc>
                          <a:spcPct val="115000"/>
                        </a:lnSpc>
                        <a:spcAft>
                          <a:spcPts val="0"/>
                        </a:spcAft>
                      </a:pPr>
                      <a:r>
                        <a:rPr lang="fa-IR" sz="2400" b="1" dirty="0">
                          <a:solidFill>
                            <a:srgbClr val="000000"/>
                          </a:solidFill>
                          <a:effectLst/>
                          <a:latin typeface="Calibri" panose="020F0502020204030204" pitchFamily="34" charset="0"/>
                          <a:ea typeface="Calibri" panose="020F0502020204030204" pitchFamily="34" charset="0"/>
                          <a:cs typeface="B Nazanin" panose="00000400000000000000" pitchFamily="2" charset="-78"/>
                        </a:rPr>
                        <a:t>هرگونه </a:t>
                      </a:r>
                      <a:r>
                        <a:rPr lang="fa-IR" sz="2400" b="1" dirty="0" err="1">
                          <a:solidFill>
                            <a:srgbClr val="000000"/>
                          </a:solidFill>
                          <a:effectLst/>
                          <a:latin typeface="Calibri" panose="020F0502020204030204" pitchFamily="34" charset="0"/>
                          <a:ea typeface="Calibri" panose="020F0502020204030204" pitchFamily="34" charset="0"/>
                          <a:cs typeface="B Nazanin" panose="00000400000000000000" pitchFamily="2" charset="-78"/>
                        </a:rPr>
                        <a:t>وزیکول</a:t>
                      </a:r>
                      <a:r>
                        <a:rPr lang="fa-IR" sz="2400" b="1" dirty="0">
                          <a:solidFill>
                            <a:srgbClr val="000000"/>
                          </a:solidFill>
                          <a:effectLst/>
                          <a:latin typeface="Calibri" panose="020F0502020204030204" pitchFamily="34" charset="0"/>
                          <a:ea typeface="Calibri" panose="020F0502020204030204" pitchFamily="34" charset="0"/>
                          <a:cs typeface="B Nazanin" panose="00000400000000000000" pitchFamily="2" charset="-78"/>
                        </a:rPr>
                        <a:t>، خراشیدگی و زخم؛ با یا بدون درد؛ غیر از موارد ناشی از تروما  یا  تزریق بر روی پوست یا مخاط تناسلی و نواحی اطراف آن</a:t>
                      </a:r>
                      <a:endParaRPr lang="en-US" sz="2400" b="1"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algn="r" rtl="1">
                        <a:lnSpc>
                          <a:spcPct val="115000"/>
                        </a:lnSpc>
                        <a:spcAft>
                          <a:spcPts val="0"/>
                        </a:spcAft>
                      </a:pPr>
                      <a:r>
                        <a:rPr lang="fa-IR" sz="2400" b="1" dirty="0">
                          <a:effectLst/>
                          <a:latin typeface="Times New Roman" panose="02020603050405020304" pitchFamily="18" charset="0"/>
                          <a:ea typeface="Calibri" panose="020F0502020204030204" pitchFamily="34" charset="0"/>
                          <a:cs typeface="B Nazanin" panose="00000400000000000000" pitchFamily="2" charset="-78"/>
                        </a:rPr>
                        <a:t>زخم نواحی </a:t>
                      </a:r>
                      <a:r>
                        <a:rPr lang="fa-IR" sz="2400" b="1" dirty="0" err="1">
                          <a:effectLst/>
                          <a:latin typeface="Times New Roman" panose="02020603050405020304" pitchFamily="18" charset="0"/>
                          <a:ea typeface="Calibri" panose="020F0502020204030204" pitchFamily="34" charset="0"/>
                          <a:cs typeface="B Nazanin" panose="00000400000000000000" pitchFamily="2" charset="-78"/>
                        </a:rPr>
                        <a:t>تناسلي</a:t>
                      </a:r>
                      <a:endParaRPr lang="en-US" sz="2400" b="1"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r>
              <a:tr h="514147">
                <a:tc>
                  <a:txBody>
                    <a:bodyPr/>
                    <a:lstStyle/>
                    <a:p>
                      <a:pPr algn="just" rtl="1">
                        <a:lnSpc>
                          <a:spcPct val="115000"/>
                        </a:lnSpc>
                        <a:spcBef>
                          <a:spcPts val="600"/>
                        </a:spcBef>
                        <a:spcAft>
                          <a:spcPts val="0"/>
                        </a:spcAft>
                      </a:pPr>
                      <a:r>
                        <a:rPr lang="fa-IR" sz="2400" b="1">
                          <a:effectLst/>
                          <a:latin typeface="Times New Roman" panose="02020603050405020304" pitchFamily="18" charset="0"/>
                          <a:ea typeface="Times New Roman" panose="02020603050405020304" pitchFamily="18" charset="0"/>
                          <a:cs typeface="B Nazanin" panose="00000400000000000000" pitchFamily="2" charset="-78"/>
                        </a:rPr>
                        <a:t>وجود زخمهای متعدد دردناک با یا بدون تاول</a:t>
                      </a:r>
                      <a:endParaRPr lang="en-US" sz="2400" b="1">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tc>
                <a:tc>
                  <a:txBody>
                    <a:bodyPr/>
                    <a:lstStyle/>
                    <a:p>
                      <a:pPr algn="l" rtl="1">
                        <a:lnSpc>
                          <a:spcPct val="115000"/>
                        </a:lnSpc>
                        <a:spcAft>
                          <a:spcPts val="0"/>
                        </a:spcAft>
                      </a:pPr>
                      <a:r>
                        <a:rPr lang="fa-IR" sz="2400" b="1" dirty="0" err="1">
                          <a:effectLst/>
                          <a:latin typeface="Times New Roman" panose="02020603050405020304" pitchFamily="18" charset="0"/>
                          <a:ea typeface="Calibri" panose="020F0502020204030204" pitchFamily="34" charset="0"/>
                          <a:cs typeface="B Nazanin" panose="00000400000000000000" pitchFamily="2" charset="-78"/>
                        </a:rPr>
                        <a:t>هرپس</a:t>
                      </a:r>
                      <a:r>
                        <a:rPr lang="fa-IR" sz="2400" b="1" dirty="0">
                          <a:effectLst/>
                          <a:latin typeface="Times New Roman" panose="02020603050405020304" pitchFamily="18" charset="0"/>
                          <a:ea typeface="Calibri" panose="020F0502020204030204" pitchFamily="34" charset="0"/>
                          <a:cs typeface="B Nazanin" panose="00000400000000000000" pitchFamily="2" charset="-78"/>
                        </a:rPr>
                        <a:t> تناسلی احتمالی</a:t>
                      </a:r>
                      <a:endParaRPr lang="en-US" sz="2400" b="1"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r>
              <a:tr h="640218">
                <a:tc>
                  <a:txBody>
                    <a:bodyPr/>
                    <a:lstStyle/>
                    <a:p>
                      <a:pPr marL="0" marR="1334770" algn="just" defTabSz="914400" rtl="1" eaLnBrk="1" latinLnBrk="0" hangingPunct="1">
                        <a:lnSpc>
                          <a:spcPct val="115000"/>
                        </a:lnSpc>
                        <a:spcAft>
                          <a:spcPts val="0"/>
                        </a:spcAft>
                      </a:pPr>
                      <a:r>
                        <a:rPr lang="ar-SA" sz="2400" b="1" kern="1200" dirty="0">
                          <a:solidFill>
                            <a:srgbClr val="000000"/>
                          </a:solidFill>
                          <a:effectLst/>
                          <a:latin typeface="Calibri" panose="020F0502020204030204" pitchFamily="34" charset="0"/>
                          <a:ea typeface="Calibri" panose="020F0502020204030204" pitchFamily="34" charset="0"/>
                          <a:cs typeface="B Nazanin" panose="00000400000000000000" pitchFamily="2" charset="-78"/>
                        </a:rPr>
                        <a:t>سیفیلیس اولیه: زخم برجسته، بدون درد، منفرد و با سفتی قاعده </a:t>
                      </a:r>
                      <a:r>
                        <a:rPr lang="en-US" sz="2400" b="1" kern="1200" dirty="0">
                          <a:solidFill>
                            <a:srgbClr val="000000"/>
                          </a:solidFill>
                          <a:effectLst/>
                          <a:latin typeface="Calibri" panose="020F0502020204030204" pitchFamily="34" charset="0"/>
                          <a:ea typeface="Calibri" panose="020F0502020204030204" pitchFamily="34" charset="0"/>
                          <a:cs typeface="B Nazanin" panose="00000400000000000000" pitchFamily="2" charset="-78"/>
                        </a:rPr>
                        <a:t>(indurated)</a:t>
                      </a:r>
                      <a:r>
                        <a:rPr lang="ar-SA" sz="2400" b="1" kern="1200" dirty="0">
                          <a:solidFill>
                            <a:srgbClr val="000000"/>
                          </a:solidFill>
                          <a:effectLst/>
                          <a:latin typeface="Calibri" panose="020F0502020204030204" pitchFamily="34" charset="0"/>
                          <a:ea typeface="Calibri" panose="020F0502020204030204" pitchFamily="34" charset="0"/>
                          <a:cs typeface="B Nazanin" panose="00000400000000000000" pitchFamily="2" charset="-78"/>
                        </a:rPr>
                        <a:t> در ناحیه </a:t>
                      </a:r>
                      <a:r>
                        <a:rPr lang="ar-SA" sz="2400" b="1" kern="12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تناسلی</a:t>
                      </a:r>
                      <a:r>
                        <a:rPr lang="fa-IR" sz="2400" b="1" kern="12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 </a:t>
                      </a:r>
                      <a:r>
                        <a:rPr lang="fa-IR" sz="2400" b="1" dirty="0" smtClean="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به </a:t>
                      </a:r>
                      <a:r>
                        <a:rPr lang="fa-IR" sz="24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همراه نتیجه مثبت آزمایش </a:t>
                      </a:r>
                      <a:r>
                        <a:rPr lang="fa-IR" sz="2400" b="1" dirty="0">
                          <a:solidFill>
                            <a:srgbClr val="000000"/>
                          </a:solidFill>
                          <a:effectLst/>
                          <a:latin typeface="Times New Roman" panose="02020603050405020304" pitchFamily="18" charset="0"/>
                          <a:ea typeface="Times New Roman" panose="02020603050405020304" pitchFamily="18" charset="0"/>
                          <a:cs typeface="B Nazanin" panose="00000400000000000000" pitchFamily="2" charset="-78"/>
                        </a:rPr>
                        <a:t> </a:t>
                      </a:r>
                      <a:r>
                        <a:rPr lang="en-US" sz="2400" b="1" dirty="0">
                          <a:solidFill>
                            <a:srgbClr val="000000"/>
                          </a:solidFill>
                          <a:effectLst/>
                          <a:latin typeface="Times New Roman" panose="02020603050405020304" pitchFamily="18" charset="0"/>
                          <a:ea typeface="Times New Roman" panose="02020603050405020304" pitchFamily="18" charset="0"/>
                          <a:cs typeface="B Nazanin" panose="00000400000000000000" pitchFamily="2" charset="-78"/>
                        </a:rPr>
                        <a:t>VDRL</a:t>
                      </a:r>
                      <a:r>
                        <a:rPr lang="fa-IR" sz="24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 یا </a:t>
                      </a:r>
                      <a:r>
                        <a:rPr lang="en-US" sz="2400" b="1" dirty="0">
                          <a:solidFill>
                            <a:srgbClr val="000000"/>
                          </a:solidFill>
                          <a:effectLst/>
                          <a:latin typeface="Times New Roman" panose="02020603050405020304" pitchFamily="18" charset="0"/>
                          <a:ea typeface="Times New Roman" panose="02020603050405020304" pitchFamily="18" charset="0"/>
                          <a:cs typeface="B Nazanin" panose="00000400000000000000" pitchFamily="2" charset="-78"/>
                        </a:rPr>
                        <a:t>RPR</a:t>
                      </a:r>
                      <a:endParaRPr lang="en-US" sz="2400" b="1"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tc>
                <a:tc>
                  <a:txBody>
                    <a:bodyPr/>
                    <a:lstStyle/>
                    <a:p>
                      <a:pPr algn="l" rtl="1">
                        <a:lnSpc>
                          <a:spcPct val="115000"/>
                        </a:lnSpc>
                        <a:spcAft>
                          <a:spcPts val="0"/>
                        </a:spcAft>
                      </a:pPr>
                      <a:r>
                        <a:rPr lang="fa-IR" sz="2400" b="1" dirty="0" err="1">
                          <a:effectLst/>
                          <a:latin typeface="Times New Roman" panose="02020603050405020304" pitchFamily="18" charset="0"/>
                          <a:ea typeface="Calibri" panose="020F0502020204030204" pitchFamily="34" charset="0"/>
                          <a:cs typeface="B Nazanin" panose="00000400000000000000" pitchFamily="2" charset="-78"/>
                        </a:rPr>
                        <a:t>سیفیليس</a:t>
                      </a:r>
                      <a:r>
                        <a:rPr lang="fa-IR" sz="2400" b="1" dirty="0">
                          <a:effectLst/>
                          <a:latin typeface="Times New Roman" panose="02020603050405020304" pitchFamily="18" charset="0"/>
                          <a:ea typeface="Calibri" panose="020F0502020204030204" pitchFamily="34" charset="0"/>
                          <a:cs typeface="B Nazanin" panose="00000400000000000000" pitchFamily="2" charset="-78"/>
                        </a:rPr>
                        <a:t> اوليه و </a:t>
                      </a:r>
                      <a:r>
                        <a:rPr lang="fa-IR" sz="2400" b="1" dirty="0" err="1">
                          <a:effectLst/>
                          <a:latin typeface="Times New Roman" panose="02020603050405020304" pitchFamily="18" charset="0"/>
                          <a:ea typeface="Calibri" panose="020F0502020204030204" pitchFamily="34" charset="0"/>
                          <a:cs typeface="B Nazanin" panose="00000400000000000000" pitchFamily="2" charset="-78"/>
                        </a:rPr>
                        <a:t>ثانويه</a:t>
                      </a:r>
                      <a:r>
                        <a:rPr lang="fa-IR" sz="2400" b="1" dirty="0">
                          <a:effectLst/>
                          <a:latin typeface="Times New Roman" panose="02020603050405020304" pitchFamily="18" charset="0"/>
                          <a:ea typeface="Calibri" panose="020F0502020204030204" pitchFamily="34" charset="0"/>
                          <a:cs typeface="B Nazanin" panose="00000400000000000000" pitchFamily="2" charset="-78"/>
                        </a:rPr>
                        <a:t>(احتمالی)</a:t>
                      </a:r>
                      <a:endParaRPr lang="en-US" sz="2400" b="1"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r>
            </a:tbl>
          </a:graphicData>
        </a:graphic>
      </p:graphicFrame>
    </p:spTree>
    <p:extLst>
      <p:ext uri="{BB962C8B-B14F-4D97-AF65-F5344CB8AC3E}">
        <p14:creationId xmlns:p14="http://schemas.microsoft.com/office/powerpoint/2010/main" val="342573387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82000" cy="1325562"/>
          </a:xfrm>
        </p:spPr>
        <p:txBody>
          <a:bodyPr>
            <a:normAutofit/>
          </a:bodyPr>
          <a:lstStyle/>
          <a:p>
            <a:r>
              <a:rPr lang="fa-IR" sz="3600" b="1" dirty="0" smtClean="0">
                <a:cs typeface="B Titr" panose="00000700000000000000" pitchFamily="2" charset="-78"/>
              </a:rPr>
              <a:t>تعاریف استاندارد سندروم‌های قابل گزارش در نظام ثبت و گزارش‌دهي عفونت‌های آميزشي در ایران</a:t>
            </a:r>
            <a:endParaRPr lang="fa-IR" sz="3600" dirty="0"/>
          </a:p>
        </p:txBody>
      </p:sp>
      <p:graphicFrame>
        <p:nvGraphicFramePr>
          <p:cNvPr id="4" name="Content Placeholder 3"/>
          <p:cNvGraphicFramePr>
            <a:graphicFrameLocks noGrp="1"/>
          </p:cNvGraphicFramePr>
          <p:nvPr>
            <p:ph idx="4294967295"/>
          </p:nvPr>
        </p:nvGraphicFramePr>
        <p:xfrm>
          <a:off x="457200" y="2362200"/>
          <a:ext cx="8347075" cy="3995928"/>
        </p:xfrm>
        <a:graphic>
          <a:graphicData uri="http://schemas.openxmlformats.org/drawingml/2006/table">
            <a:tbl>
              <a:tblPr firstRow="1" bandRow="1">
                <a:tableStyleId>{5C22544A-7EE6-4342-B048-85BDC9FD1C3A}</a:tableStyleId>
              </a:tblPr>
              <a:tblGrid>
                <a:gridCol w="5486400"/>
                <a:gridCol w="2860675"/>
              </a:tblGrid>
              <a:tr h="514147">
                <a:tc>
                  <a:txBody>
                    <a:bodyPr/>
                    <a:lstStyle/>
                    <a:p>
                      <a:pPr algn="ctr" rtl="1">
                        <a:lnSpc>
                          <a:spcPct val="115000"/>
                        </a:lnSpc>
                        <a:spcAft>
                          <a:spcPts val="0"/>
                        </a:spcAft>
                      </a:pPr>
                      <a:r>
                        <a:rPr lang="fa-IR" sz="3200" b="1" dirty="0">
                          <a:effectLst/>
                          <a:latin typeface="Times New Roman" panose="02020603050405020304" pitchFamily="18" charset="0"/>
                          <a:ea typeface="Calibri" panose="020F0502020204030204" pitchFamily="34" charset="0"/>
                          <a:cs typeface="B Zar" panose="00000400000000000000" pitchFamily="2" charset="-78"/>
                        </a:rPr>
                        <a:t>تعریف </a:t>
                      </a:r>
                      <a:endParaRPr lang="en-US" sz="2000" dirty="0">
                        <a:effectLst/>
                        <a:latin typeface="Calibri" panose="020F0502020204030204" pitchFamily="34" charset="0"/>
                        <a:ea typeface="Calibri" panose="020F0502020204030204" pitchFamily="34" charset="0"/>
                        <a:cs typeface="B Zar" panose="00000400000000000000" pitchFamily="2" charset="-78"/>
                      </a:endParaRPr>
                    </a:p>
                  </a:txBody>
                  <a:tcPr marL="68580" marR="68580" marT="0" marB="0" anchor="ctr"/>
                </a:tc>
                <a:tc>
                  <a:txBody>
                    <a:bodyPr/>
                    <a:lstStyle/>
                    <a:p>
                      <a:pPr algn="ctr" rtl="1">
                        <a:lnSpc>
                          <a:spcPct val="115000"/>
                        </a:lnSpc>
                        <a:spcAft>
                          <a:spcPts val="0"/>
                        </a:spcAft>
                      </a:pPr>
                      <a:r>
                        <a:rPr lang="fa-IR" sz="3200" b="1" dirty="0">
                          <a:effectLst/>
                          <a:latin typeface="Times New Roman" panose="02020603050405020304" pitchFamily="18" charset="0"/>
                          <a:ea typeface="Calibri" panose="020F0502020204030204" pitchFamily="34" charset="0"/>
                          <a:cs typeface="B Zar" panose="00000400000000000000" pitchFamily="2" charset="-78"/>
                        </a:rPr>
                        <a:t>موارد</a:t>
                      </a:r>
                      <a:endParaRPr lang="en-US" sz="2000" dirty="0">
                        <a:effectLst/>
                        <a:latin typeface="Calibri" panose="020F0502020204030204" pitchFamily="34" charset="0"/>
                        <a:ea typeface="Calibri" panose="020F0502020204030204" pitchFamily="34" charset="0"/>
                        <a:cs typeface="B Zar" panose="00000400000000000000" pitchFamily="2" charset="-78"/>
                      </a:endParaRPr>
                    </a:p>
                  </a:txBody>
                  <a:tcPr marL="68580" marR="68580" marT="0" marB="0" anchor="ctr"/>
                </a:tc>
              </a:tr>
              <a:tr h="514147">
                <a:tc>
                  <a:txBody>
                    <a:bodyPr/>
                    <a:lstStyle/>
                    <a:p>
                      <a:pPr algn="just" rtl="1">
                        <a:lnSpc>
                          <a:spcPct val="115000"/>
                        </a:lnSpc>
                        <a:spcBef>
                          <a:spcPts val="600"/>
                        </a:spcBef>
                        <a:spcAft>
                          <a:spcPts val="0"/>
                        </a:spcAft>
                      </a:pPr>
                      <a:r>
                        <a:rPr lang="fa-IR" sz="2800" b="1" dirty="0">
                          <a:effectLst/>
                          <a:latin typeface="Times New Roman" panose="02020603050405020304" pitchFamily="18" charset="0"/>
                          <a:ea typeface="Times New Roman" panose="02020603050405020304" pitchFamily="18" charset="0"/>
                          <a:cs typeface="B Nazanin" panose="00000400000000000000" pitchFamily="2" charset="-78"/>
                        </a:rPr>
                        <a:t>التهاب رکتوم و مقعد با یا بدون تنسموس و یا ترشح از مقعد </a:t>
                      </a:r>
                      <a:endParaRPr lang="en-US" sz="2800" b="1"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tc>
                <a:tc>
                  <a:txBody>
                    <a:bodyPr/>
                    <a:lstStyle/>
                    <a:p>
                      <a:pPr algn="r" rtl="1">
                        <a:lnSpc>
                          <a:spcPct val="115000"/>
                        </a:lnSpc>
                        <a:spcAft>
                          <a:spcPts val="0"/>
                        </a:spcAft>
                      </a:pPr>
                      <a:r>
                        <a:rPr lang="fa-IR" sz="2800" b="1" dirty="0" err="1">
                          <a:effectLst/>
                          <a:latin typeface="Times New Roman" panose="02020603050405020304" pitchFamily="18" charset="0"/>
                          <a:ea typeface="Calibri" panose="020F0502020204030204" pitchFamily="34" charset="0"/>
                          <a:cs typeface="B Nazanin" panose="00000400000000000000" pitchFamily="2" charset="-78"/>
                        </a:rPr>
                        <a:t>پروکتیت</a:t>
                      </a:r>
                      <a:r>
                        <a:rPr lang="fa-IR" sz="2800" b="1" dirty="0">
                          <a:effectLst/>
                          <a:latin typeface="Times New Roman" panose="02020603050405020304" pitchFamily="18" charset="0"/>
                          <a:ea typeface="Calibri" panose="020F0502020204030204" pitchFamily="34" charset="0"/>
                          <a:cs typeface="B Nazanin" panose="00000400000000000000" pitchFamily="2" charset="-78"/>
                        </a:rPr>
                        <a:t> (تورم مقعد)</a:t>
                      </a:r>
                      <a:endParaRPr lang="en-US" sz="2800" b="1"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r>
              <a:tr h="514147">
                <a:tc>
                  <a:txBody>
                    <a:bodyPr/>
                    <a:lstStyle/>
                    <a:p>
                      <a:pPr algn="just" rtl="1">
                        <a:lnSpc>
                          <a:spcPct val="115000"/>
                        </a:lnSpc>
                        <a:spcBef>
                          <a:spcPts val="600"/>
                        </a:spcBef>
                        <a:spcAft>
                          <a:spcPts val="0"/>
                        </a:spcAft>
                      </a:pPr>
                      <a:r>
                        <a:rPr lang="fa-IR" sz="2800" b="1">
                          <a:effectLst/>
                          <a:latin typeface="Times New Roman" panose="02020603050405020304" pitchFamily="18" charset="0"/>
                          <a:ea typeface="Times New Roman" panose="02020603050405020304" pitchFamily="18" charset="0"/>
                          <a:cs typeface="B Nazanin" panose="00000400000000000000" pitchFamily="2" charset="-78"/>
                        </a:rPr>
                        <a:t>هرگونه ترشح از مجرا غیر از مایع منی و ادرار با یا بدون سوزش ادرار، درد و خارش پیشابراه</a:t>
                      </a:r>
                      <a:endParaRPr lang="en-US" sz="2800" b="1">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tc>
                <a:tc>
                  <a:txBody>
                    <a:bodyPr/>
                    <a:lstStyle/>
                    <a:p>
                      <a:pPr algn="r" rtl="1">
                        <a:lnSpc>
                          <a:spcPct val="115000"/>
                        </a:lnSpc>
                        <a:spcAft>
                          <a:spcPts val="0"/>
                        </a:spcAft>
                      </a:pPr>
                      <a:r>
                        <a:rPr lang="fa-IR" sz="2800" b="1" dirty="0">
                          <a:effectLst/>
                          <a:latin typeface="Times New Roman" panose="02020603050405020304" pitchFamily="18" charset="0"/>
                          <a:ea typeface="Calibri" panose="020F0502020204030204" pitchFamily="34" charset="0"/>
                          <a:cs typeface="B Nazanin" panose="00000400000000000000" pitchFamily="2" charset="-78"/>
                        </a:rPr>
                        <a:t>ترشح از </a:t>
                      </a:r>
                      <a:r>
                        <a:rPr lang="fa-IR" sz="2800" b="1" dirty="0" err="1">
                          <a:effectLst/>
                          <a:latin typeface="Times New Roman" panose="02020603050405020304" pitchFamily="18" charset="0"/>
                          <a:ea typeface="Calibri" panose="020F0502020204030204" pitchFamily="34" charset="0"/>
                          <a:cs typeface="B Nazanin" panose="00000400000000000000" pitchFamily="2" charset="-78"/>
                        </a:rPr>
                        <a:t>مجراي</a:t>
                      </a:r>
                      <a:r>
                        <a:rPr lang="fa-IR" sz="2800" b="1" dirty="0">
                          <a:effectLst/>
                          <a:latin typeface="Times New Roman" panose="02020603050405020304" pitchFamily="18" charset="0"/>
                          <a:ea typeface="Calibri" panose="020F0502020204030204" pitchFamily="34" charset="0"/>
                          <a:cs typeface="B Nazanin" panose="00000400000000000000" pitchFamily="2" charset="-78"/>
                        </a:rPr>
                        <a:t> ادراری در مردان</a:t>
                      </a:r>
                      <a:endParaRPr lang="en-US" sz="2800" b="1"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r>
              <a:tr h="514147">
                <a:tc>
                  <a:txBody>
                    <a:bodyPr/>
                    <a:lstStyle/>
                    <a:p>
                      <a:pPr algn="just" rtl="1">
                        <a:lnSpc>
                          <a:spcPct val="115000"/>
                        </a:lnSpc>
                        <a:spcBef>
                          <a:spcPts val="600"/>
                        </a:spcBef>
                        <a:spcAft>
                          <a:spcPts val="0"/>
                        </a:spcAft>
                      </a:pPr>
                      <a:r>
                        <a:rPr lang="fa-IR" sz="2800" b="1">
                          <a:effectLst/>
                          <a:latin typeface="Times New Roman" panose="02020603050405020304" pitchFamily="18" charset="0"/>
                          <a:ea typeface="Times New Roman" panose="02020603050405020304" pitchFamily="18" charset="0"/>
                          <a:cs typeface="B Nazanin" panose="00000400000000000000" pitchFamily="2" charset="-78"/>
                        </a:rPr>
                        <a:t>ترشحات فراوان زرد - سبز رنگ، کف آلود، بد بو و التهاب و خارش واژن </a:t>
                      </a:r>
                      <a:endParaRPr lang="en-US" sz="2800" b="1">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tc>
                <a:tc>
                  <a:txBody>
                    <a:bodyPr/>
                    <a:lstStyle/>
                    <a:p>
                      <a:pPr algn="r" rtl="1">
                        <a:lnSpc>
                          <a:spcPct val="115000"/>
                        </a:lnSpc>
                        <a:spcAft>
                          <a:spcPts val="0"/>
                        </a:spcAft>
                      </a:pPr>
                      <a:r>
                        <a:rPr lang="fa-IR" sz="2800" b="1" dirty="0">
                          <a:effectLst/>
                          <a:latin typeface="Times New Roman" panose="02020603050405020304" pitchFamily="18" charset="0"/>
                          <a:ea typeface="Calibri" panose="020F0502020204030204" pitchFamily="34" charset="0"/>
                          <a:cs typeface="B Nazanin" panose="00000400000000000000" pitchFamily="2" charset="-78"/>
                        </a:rPr>
                        <a:t>ترشحات </a:t>
                      </a:r>
                      <a:r>
                        <a:rPr lang="fa-IR" sz="2800" b="1" dirty="0" smtClean="0">
                          <a:effectLst/>
                          <a:latin typeface="Times New Roman" panose="02020603050405020304" pitchFamily="18" charset="0"/>
                          <a:ea typeface="Calibri" panose="020F0502020204030204" pitchFamily="34" charset="0"/>
                          <a:cs typeface="B Nazanin" panose="00000400000000000000" pitchFamily="2" charset="-78"/>
                        </a:rPr>
                        <a:t>واژینال(تریکومونايی)</a:t>
                      </a:r>
                      <a:endParaRPr lang="en-US" sz="2800" b="1"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r>
            </a:tbl>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82000" cy="1401762"/>
          </a:xfrm>
        </p:spPr>
        <p:txBody>
          <a:bodyPr>
            <a:normAutofit/>
          </a:bodyPr>
          <a:lstStyle/>
          <a:p>
            <a:r>
              <a:rPr lang="fa-IR" sz="3600" b="1" dirty="0" smtClean="0">
                <a:cs typeface="B Titr" panose="00000700000000000000" pitchFamily="2" charset="-78"/>
              </a:rPr>
              <a:t>تعاریف استاندارد سندروم‌های قابل گزارش در نظام ثبت و گزارش‌دهي عفونت‌های آميزشي در ایران</a:t>
            </a:r>
            <a:endParaRPr lang="fa-IR" sz="3600" dirty="0"/>
          </a:p>
        </p:txBody>
      </p:sp>
      <p:graphicFrame>
        <p:nvGraphicFramePr>
          <p:cNvPr id="4" name="Content Placeholder 3"/>
          <p:cNvGraphicFramePr>
            <a:graphicFrameLocks noGrp="1"/>
          </p:cNvGraphicFramePr>
          <p:nvPr>
            <p:ph idx="4294967295"/>
          </p:nvPr>
        </p:nvGraphicFramePr>
        <p:xfrm>
          <a:off x="457200" y="1981200"/>
          <a:ext cx="8347075" cy="4556760"/>
        </p:xfrm>
        <a:graphic>
          <a:graphicData uri="http://schemas.openxmlformats.org/drawingml/2006/table">
            <a:tbl>
              <a:tblPr firstRow="1" bandRow="1">
                <a:tableStyleId>{5C22544A-7EE6-4342-B048-85BDC9FD1C3A}</a:tableStyleId>
              </a:tblPr>
              <a:tblGrid>
                <a:gridCol w="5668328"/>
                <a:gridCol w="2678747"/>
              </a:tblGrid>
              <a:tr h="534572">
                <a:tc>
                  <a:txBody>
                    <a:bodyPr/>
                    <a:lstStyle/>
                    <a:p>
                      <a:pPr algn="ctr" rtl="1">
                        <a:lnSpc>
                          <a:spcPct val="115000"/>
                        </a:lnSpc>
                        <a:spcAft>
                          <a:spcPts val="0"/>
                        </a:spcAft>
                        <a:tabLst>
                          <a:tab pos="3286125" algn="l"/>
                        </a:tabLst>
                      </a:pPr>
                      <a:r>
                        <a:rPr lang="fa-IR" sz="4400" b="1" dirty="0" smtClean="0">
                          <a:effectLst/>
                          <a:latin typeface="Calibri" panose="020F0502020204030204" pitchFamily="34" charset="0"/>
                          <a:ea typeface="Calibri" panose="020F0502020204030204" pitchFamily="34" charset="0"/>
                          <a:cs typeface="B Nazanin" panose="00000400000000000000" pitchFamily="2" charset="-78"/>
                        </a:rPr>
                        <a:t>تعریف</a:t>
                      </a:r>
                      <a:endParaRPr lang="en-US" sz="4400" b="1"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algn="ctr" rtl="1">
                        <a:lnSpc>
                          <a:spcPct val="115000"/>
                        </a:lnSpc>
                        <a:spcAft>
                          <a:spcPts val="0"/>
                        </a:spcAft>
                      </a:pPr>
                      <a:r>
                        <a:rPr lang="fa-IR" sz="4400" b="1" dirty="0" smtClean="0">
                          <a:effectLst/>
                          <a:latin typeface="Times New Roman" panose="02020603050405020304" pitchFamily="18" charset="0"/>
                          <a:ea typeface="Calibri" panose="020F0502020204030204" pitchFamily="34" charset="0"/>
                          <a:cs typeface="B Nazanin" panose="00000400000000000000" pitchFamily="2" charset="-78"/>
                        </a:rPr>
                        <a:t>موارد</a:t>
                      </a:r>
                      <a:endParaRPr lang="en-US" sz="4400" b="1"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r>
              <a:tr h="514147">
                <a:tc>
                  <a:txBody>
                    <a:bodyPr/>
                    <a:lstStyle/>
                    <a:p>
                      <a:pPr algn="just" rtl="1">
                        <a:lnSpc>
                          <a:spcPct val="115000"/>
                        </a:lnSpc>
                        <a:spcAft>
                          <a:spcPts val="0"/>
                        </a:spcAft>
                        <a:tabLst>
                          <a:tab pos="3286125" algn="l"/>
                        </a:tabLst>
                      </a:pPr>
                      <a:r>
                        <a:rPr lang="fa-IR" sz="2400" b="1" dirty="0">
                          <a:effectLst/>
                          <a:latin typeface="Calibri" panose="020F0502020204030204" pitchFamily="34" charset="0"/>
                          <a:ea typeface="Calibri" panose="020F0502020204030204" pitchFamily="34" charset="0"/>
                          <a:cs typeface="B Nazanin" panose="00000400000000000000" pitchFamily="2" charset="-78"/>
                        </a:rPr>
                        <a:t>1-ترشحات چرکی یا چرکی مخاطی از سرویکس که در معاینه دیده می شود و یا توسط سواپ تهیه شده باشد</a:t>
                      </a:r>
                      <a:endParaRPr lang="en-US" sz="2400" b="1" dirty="0">
                        <a:effectLst/>
                        <a:latin typeface="Calibri" panose="020F0502020204030204" pitchFamily="34" charset="0"/>
                        <a:ea typeface="Calibri" panose="020F0502020204030204" pitchFamily="34" charset="0"/>
                        <a:cs typeface="B Nazanin" panose="00000400000000000000" pitchFamily="2" charset="-78"/>
                      </a:endParaRPr>
                    </a:p>
                    <a:p>
                      <a:pPr algn="just" rtl="1">
                        <a:lnSpc>
                          <a:spcPct val="115000"/>
                        </a:lnSpc>
                        <a:spcAft>
                          <a:spcPts val="0"/>
                        </a:spcAft>
                        <a:tabLst>
                          <a:tab pos="3286125" algn="l"/>
                        </a:tabLst>
                      </a:pPr>
                      <a:r>
                        <a:rPr lang="fa-IR" sz="2400" b="1" dirty="0">
                          <a:effectLst/>
                          <a:latin typeface="Calibri" panose="020F0502020204030204" pitchFamily="34" charset="0"/>
                          <a:ea typeface="Calibri" panose="020F0502020204030204" pitchFamily="34" charset="0"/>
                          <a:cs typeface="B Nazanin" panose="00000400000000000000" pitchFamily="2" charset="-78"/>
                        </a:rPr>
                        <a:t>2.- با تماس ملایم مثل سواب پنبه ای سرویکس دچار خونریزی شود.</a:t>
                      </a:r>
                      <a:endParaRPr lang="en-US" sz="2400" b="1"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algn="r" rtl="1">
                        <a:lnSpc>
                          <a:spcPct val="115000"/>
                        </a:lnSpc>
                        <a:spcAft>
                          <a:spcPts val="0"/>
                        </a:spcAft>
                      </a:pPr>
                      <a:r>
                        <a:rPr lang="fa-IR" sz="2400" b="1" dirty="0" err="1">
                          <a:effectLst/>
                          <a:latin typeface="Times New Roman" panose="02020603050405020304" pitchFamily="18" charset="0"/>
                          <a:ea typeface="Calibri" panose="020F0502020204030204" pitchFamily="34" charset="0"/>
                          <a:cs typeface="B Nazanin" panose="00000400000000000000" pitchFamily="2" charset="-78"/>
                        </a:rPr>
                        <a:t>سرویسیت</a:t>
                      </a:r>
                      <a:endParaRPr lang="en-US" sz="2400" b="1"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r>
              <a:tr h="514147">
                <a:tc>
                  <a:txBody>
                    <a:bodyPr/>
                    <a:lstStyle/>
                    <a:p>
                      <a:pPr algn="just" rtl="1">
                        <a:lnSpc>
                          <a:spcPct val="115000"/>
                        </a:lnSpc>
                        <a:spcAft>
                          <a:spcPts val="0"/>
                        </a:spcAft>
                        <a:tabLst>
                          <a:tab pos="3286125" algn="l"/>
                        </a:tabLst>
                      </a:pPr>
                      <a:r>
                        <a:rPr lang="fa-IR" sz="2400" b="1">
                          <a:effectLst/>
                          <a:latin typeface="Calibri" panose="020F0502020204030204" pitchFamily="34" charset="0"/>
                          <a:ea typeface="Calibri" panose="020F0502020204030204" pitchFamily="34" charset="0"/>
                          <a:cs typeface="B Nazanin" panose="00000400000000000000" pitchFamily="2" charset="-78"/>
                        </a:rPr>
                        <a:t>یک یا بیشتر از علایم بالینی شامل درد و حساسیت در حرکات سرویکس، درد و حساسیت رحمی، درد و حساسیت آدنکس ها</a:t>
                      </a:r>
                      <a:endParaRPr lang="en-US" sz="2400" b="1">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algn="r" rtl="1">
                        <a:lnSpc>
                          <a:spcPct val="115000"/>
                        </a:lnSpc>
                        <a:spcAft>
                          <a:spcPts val="0"/>
                        </a:spcAft>
                      </a:pPr>
                      <a:r>
                        <a:rPr lang="fa-IR" sz="2400" b="1" dirty="0">
                          <a:effectLst/>
                          <a:latin typeface="Times New Roman" panose="02020603050405020304" pitchFamily="18" charset="0"/>
                          <a:ea typeface="Calibri" panose="020F0502020204030204" pitchFamily="34" charset="0"/>
                          <a:cs typeface="B Nazanin" panose="00000400000000000000" pitchFamily="2" charset="-78"/>
                        </a:rPr>
                        <a:t>درد زیر شکم </a:t>
                      </a:r>
                      <a:endParaRPr lang="en-US" sz="2400" b="1"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r>
              <a:tr h="514147">
                <a:tc>
                  <a:txBody>
                    <a:bodyPr/>
                    <a:lstStyle/>
                    <a:p>
                      <a:pPr algn="just" rtl="1">
                        <a:lnSpc>
                          <a:spcPct val="115000"/>
                        </a:lnSpc>
                        <a:spcAft>
                          <a:spcPts val="0"/>
                        </a:spcAft>
                        <a:tabLst>
                          <a:tab pos="3286125" algn="l"/>
                        </a:tabLst>
                      </a:pPr>
                      <a:r>
                        <a:rPr lang="fa-IR" sz="2400" b="1" dirty="0">
                          <a:effectLst/>
                          <a:latin typeface="Calibri" panose="020F0502020204030204" pitchFamily="34" charset="0"/>
                          <a:ea typeface="Calibri" panose="020F0502020204030204" pitchFamily="34" charset="0"/>
                          <a:cs typeface="B Nazanin" panose="00000400000000000000" pitchFamily="2" charset="-78"/>
                        </a:rPr>
                        <a:t>هرگونه زگیل در مخاط یا پوست ناحیه تناسلی و اطراف آن</a:t>
                      </a:r>
                      <a:endParaRPr lang="en-US" sz="2400" b="1"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algn="r" rtl="1">
                        <a:lnSpc>
                          <a:spcPct val="115000"/>
                        </a:lnSpc>
                        <a:spcAft>
                          <a:spcPts val="0"/>
                        </a:spcAft>
                      </a:pPr>
                      <a:r>
                        <a:rPr lang="fa-IR" sz="2400" b="1" dirty="0">
                          <a:effectLst/>
                          <a:latin typeface="Times New Roman" panose="02020603050405020304" pitchFamily="18" charset="0"/>
                          <a:ea typeface="Calibri" panose="020F0502020204030204" pitchFamily="34" charset="0"/>
                          <a:cs typeface="B Nazanin" panose="00000400000000000000" pitchFamily="2" charset="-78"/>
                        </a:rPr>
                        <a:t>زگیل تناسلی</a:t>
                      </a:r>
                      <a:endParaRPr lang="en-US" sz="2400" b="1"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stretch>
            <a:fillRect/>
          </a:stretch>
        </p:blipFill>
        <p:spPr>
          <a:xfrm>
            <a:off x="1476375" y="990600"/>
            <a:ext cx="6010275" cy="5613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TextBox 1"/>
          <p:cNvSpPr txBox="1"/>
          <p:nvPr/>
        </p:nvSpPr>
        <p:spPr>
          <a:xfrm>
            <a:off x="2159443" y="469900"/>
            <a:ext cx="6417141" cy="707886"/>
          </a:xfrm>
          <a:prstGeom prst="rect">
            <a:avLst/>
          </a:prstGeom>
          <a:noFill/>
        </p:spPr>
        <p:txBody>
          <a:bodyPr wrap="none" rtlCol="1">
            <a:spAutoFit/>
          </a:bodyPr>
          <a:lstStyle/>
          <a:p>
            <a:r>
              <a:rPr lang="fa-IR" sz="4000" dirty="0" smtClean="0">
                <a:solidFill>
                  <a:schemeClr val="accent1">
                    <a:lumMod val="50000"/>
                  </a:schemeClr>
                </a:solidFill>
                <a:cs typeface="B Titr" panose="00000700000000000000" pitchFamily="2" charset="-78"/>
              </a:rPr>
              <a:t>توزیع جنسی مبتلایان به اچ آی وی</a:t>
            </a:r>
            <a:endParaRPr lang="fa-IR" sz="4000" dirty="0">
              <a:solidFill>
                <a:schemeClr val="accent1">
                  <a:lumMod val="50000"/>
                </a:schemeClr>
              </a:solidFill>
              <a:cs typeface="B Titr" panose="00000700000000000000" pitchFamily="2" charset="-78"/>
            </a:endParaRPr>
          </a:p>
        </p:txBody>
      </p:sp>
    </p:spTree>
    <p:extLst>
      <p:ext uri="{BB962C8B-B14F-4D97-AF65-F5344CB8AC3E}">
        <p14:creationId xmlns:p14="http://schemas.microsoft.com/office/powerpoint/2010/main" val="21117003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1198175660"/>
              </p:ext>
            </p:extLst>
          </p:nvPr>
        </p:nvGraphicFramePr>
        <p:xfrm>
          <a:off x="581024" y="609601"/>
          <a:ext cx="7981951" cy="5664199"/>
        </p:xfrm>
        <a:graphic>
          <a:graphicData uri="http://schemas.openxmlformats.org/drawingml/2006/table">
            <a:tbl>
              <a:tblPr rtl="1">
                <a:tableStyleId>{22838BEF-8BB2-4498-84A7-C5851F593DF1}</a:tableStyleId>
              </a:tblPr>
              <a:tblGrid>
                <a:gridCol w="1855868"/>
                <a:gridCol w="2054016"/>
                <a:gridCol w="1565492"/>
                <a:gridCol w="1299026"/>
                <a:gridCol w="1207549"/>
              </a:tblGrid>
              <a:tr h="1832896">
                <a:tc rowSpan="2">
                  <a:txBody>
                    <a:bodyPr/>
                    <a:lstStyle/>
                    <a:p>
                      <a:pPr algn="ctr" rtl="1" fontAlgn="ctr"/>
                      <a:r>
                        <a:rPr lang="fa-IR" sz="3600" b="1" u="none" strike="noStrike" baseline="0" dirty="0">
                          <a:solidFill>
                            <a:schemeClr val="accent1">
                              <a:lumMod val="50000"/>
                            </a:schemeClr>
                          </a:solidFill>
                          <a:effectLst/>
                          <a:cs typeface="B Zar" panose="00000400000000000000" pitchFamily="2" charset="-78"/>
                        </a:rPr>
                        <a:t>جنس</a:t>
                      </a:r>
                      <a:endParaRPr lang="fa-IR" sz="3600" b="1" i="0" u="none" strike="noStrike" baseline="0" dirty="0">
                        <a:solidFill>
                          <a:schemeClr val="accent1">
                            <a:lumMod val="50000"/>
                          </a:schemeClr>
                        </a:solidFill>
                        <a:effectLst/>
                        <a:latin typeface="Arial" panose="020B0604020202020204" pitchFamily="34" charset="0"/>
                        <a:cs typeface="B Zar" panose="00000400000000000000" pitchFamily="2" charset="-78"/>
                      </a:endParaRPr>
                    </a:p>
                  </a:txBody>
                  <a:tcPr marL="2858" marR="2858" marT="3810" marB="0" anchor="ctr">
                    <a:solidFill>
                      <a:schemeClr val="accent1">
                        <a:lumMod val="20000"/>
                        <a:lumOff val="80000"/>
                      </a:schemeClr>
                    </a:solidFill>
                  </a:tcPr>
                </a:tc>
                <a:tc gridSpan="2">
                  <a:txBody>
                    <a:bodyPr/>
                    <a:lstStyle/>
                    <a:p>
                      <a:pPr algn="ctr" rtl="1" fontAlgn="b"/>
                      <a:r>
                        <a:rPr lang="fa-IR" sz="3600" b="1" u="none" strike="noStrike" baseline="0" dirty="0" smtClean="0">
                          <a:solidFill>
                            <a:schemeClr val="accent1">
                              <a:lumMod val="50000"/>
                            </a:schemeClr>
                          </a:solidFill>
                          <a:effectLst/>
                          <a:cs typeface="B Zar" panose="00000400000000000000" pitchFamily="2" charset="-78"/>
                        </a:rPr>
                        <a:t>موارد تجمعی تا قبل </a:t>
                      </a:r>
                      <a:r>
                        <a:rPr lang="fa-IR" sz="3600" b="1" u="none" strike="noStrike" baseline="0" dirty="0">
                          <a:solidFill>
                            <a:schemeClr val="accent1">
                              <a:lumMod val="50000"/>
                            </a:schemeClr>
                          </a:solidFill>
                          <a:effectLst/>
                          <a:cs typeface="B Zar" panose="00000400000000000000" pitchFamily="2" charset="-78"/>
                        </a:rPr>
                        <a:t>از سال 94</a:t>
                      </a:r>
                      <a:endParaRPr lang="fa-IR" sz="3600" b="1" i="0" u="none" strike="noStrike" baseline="0" dirty="0">
                        <a:solidFill>
                          <a:schemeClr val="accent1">
                            <a:lumMod val="50000"/>
                          </a:schemeClr>
                        </a:solidFill>
                        <a:effectLst/>
                        <a:latin typeface="Arial" panose="020B0604020202020204" pitchFamily="34" charset="0"/>
                        <a:cs typeface="B Zar" panose="00000400000000000000" pitchFamily="2" charset="-78"/>
                      </a:endParaRPr>
                    </a:p>
                  </a:txBody>
                  <a:tcPr marL="2858" marR="2858" marT="3810" marB="0" anchor="ctr">
                    <a:solidFill>
                      <a:schemeClr val="accent1">
                        <a:lumMod val="20000"/>
                        <a:lumOff val="80000"/>
                      </a:schemeClr>
                    </a:solidFill>
                  </a:tcPr>
                </a:tc>
                <a:tc hMerge="1">
                  <a:txBody>
                    <a:bodyPr/>
                    <a:lstStyle/>
                    <a:p>
                      <a:pPr rtl="1"/>
                      <a:endParaRPr lang="fa-IR"/>
                    </a:p>
                  </a:txBody>
                  <a:tcPr/>
                </a:tc>
                <a:tc gridSpan="2">
                  <a:txBody>
                    <a:bodyPr/>
                    <a:lstStyle/>
                    <a:p>
                      <a:pPr algn="ctr" rtl="1" fontAlgn="b"/>
                      <a:r>
                        <a:rPr lang="fa-IR" sz="3600" b="1" u="none" strike="noStrike" baseline="0" dirty="0" smtClean="0">
                          <a:solidFill>
                            <a:schemeClr val="accent1">
                              <a:lumMod val="50000"/>
                            </a:schemeClr>
                          </a:solidFill>
                          <a:effectLst/>
                          <a:cs typeface="B Zar" panose="00000400000000000000" pitchFamily="2" charset="-78"/>
                        </a:rPr>
                        <a:t>موارد سال </a:t>
                      </a:r>
                      <a:r>
                        <a:rPr lang="fa-IR" sz="3600" b="1" u="none" strike="noStrike" baseline="0" dirty="0">
                          <a:solidFill>
                            <a:schemeClr val="accent1">
                              <a:lumMod val="50000"/>
                            </a:schemeClr>
                          </a:solidFill>
                          <a:effectLst/>
                          <a:cs typeface="B Zar" panose="00000400000000000000" pitchFamily="2" charset="-78"/>
                        </a:rPr>
                        <a:t>94</a:t>
                      </a:r>
                      <a:endParaRPr lang="fa-IR" sz="3600" b="1" i="0" u="none" strike="noStrike" baseline="0" dirty="0">
                        <a:solidFill>
                          <a:schemeClr val="accent1">
                            <a:lumMod val="50000"/>
                          </a:schemeClr>
                        </a:solidFill>
                        <a:effectLst/>
                        <a:latin typeface="Arial" panose="020B0604020202020204" pitchFamily="34" charset="0"/>
                        <a:cs typeface="B Zar" panose="00000400000000000000" pitchFamily="2" charset="-78"/>
                      </a:endParaRPr>
                    </a:p>
                  </a:txBody>
                  <a:tcPr marL="2858" marR="2858" marT="3810" marB="0" anchor="ctr">
                    <a:solidFill>
                      <a:schemeClr val="accent1">
                        <a:lumMod val="20000"/>
                        <a:lumOff val="80000"/>
                      </a:schemeClr>
                    </a:solidFill>
                  </a:tcPr>
                </a:tc>
                <a:tc hMerge="1">
                  <a:txBody>
                    <a:bodyPr/>
                    <a:lstStyle/>
                    <a:p>
                      <a:pPr rtl="1"/>
                      <a:endParaRPr lang="fa-IR"/>
                    </a:p>
                  </a:txBody>
                  <a:tcPr/>
                </a:tc>
              </a:tr>
              <a:tr h="967933">
                <a:tc vMerge="1">
                  <a:txBody>
                    <a:bodyPr/>
                    <a:lstStyle/>
                    <a:p>
                      <a:pPr rtl="1"/>
                      <a:endParaRPr lang="fa-IR"/>
                    </a:p>
                  </a:txBody>
                  <a:tcPr/>
                </a:tc>
                <a:tc>
                  <a:txBody>
                    <a:bodyPr/>
                    <a:lstStyle/>
                    <a:p>
                      <a:pPr algn="ctr" rtl="1" fontAlgn="ctr"/>
                      <a:r>
                        <a:rPr lang="fa-IR" sz="3600" b="1" u="none" strike="noStrike" baseline="0" dirty="0">
                          <a:solidFill>
                            <a:schemeClr val="accent1">
                              <a:lumMod val="50000"/>
                            </a:schemeClr>
                          </a:solidFill>
                          <a:effectLst/>
                          <a:cs typeface="B Zar" panose="00000400000000000000" pitchFamily="2" charset="-78"/>
                        </a:rPr>
                        <a:t>تعداد </a:t>
                      </a:r>
                      <a:endParaRPr lang="fa-IR" sz="3600" b="1" i="0" u="none" strike="noStrike" baseline="0" dirty="0">
                        <a:solidFill>
                          <a:schemeClr val="accent1">
                            <a:lumMod val="50000"/>
                          </a:schemeClr>
                        </a:solidFill>
                        <a:effectLst/>
                        <a:latin typeface="Arial" panose="020B0604020202020204" pitchFamily="34" charset="0"/>
                        <a:cs typeface="B Zar" panose="00000400000000000000" pitchFamily="2" charset="-78"/>
                      </a:endParaRPr>
                    </a:p>
                  </a:txBody>
                  <a:tcPr marL="2858" marR="2858" marT="3810" marB="0" anchor="ctr">
                    <a:solidFill>
                      <a:schemeClr val="accent1">
                        <a:lumMod val="20000"/>
                        <a:lumOff val="80000"/>
                      </a:schemeClr>
                    </a:solidFill>
                  </a:tcPr>
                </a:tc>
                <a:tc>
                  <a:txBody>
                    <a:bodyPr/>
                    <a:lstStyle/>
                    <a:p>
                      <a:pPr algn="ctr" rtl="1" fontAlgn="ctr"/>
                      <a:r>
                        <a:rPr lang="fa-IR" sz="3600" b="1" u="none" strike="noStrike" baseline="0" dirty="0">
                          <a:solidFill>
                            <a:schemeClr val="accent1">
                              <a:lumMod val="50000"/>
                            </a:schemeClr>
                          </a:solidFill>
                          <a:effectLst/>
                          <a:cs typeface="B Zar" panose="00000400000000000000" pitchFamily="2" charset="-78"/>
                        </a:rPr>
                        <a:t>درصد</a:t>
                      </a:r>
                      <a:endParaRPr lang="fa-IR" sz="3600" b="1" i="0" u="none" strike="noStrike" baseline="0" dirty="0">
                        <a:solidFill>
                          <a:schemeClr val="accent1">
                            <a:lumMod val="50000"/>
                          </a:schemeClr>
                        </a:solidFill>
                        <a:effectLst/>
                        <a:latin typeface="Arial" panose="020B0604020202020204" pitchFamily="34" charset="0"/>
                        <a:cs typeface="B Zar" panose="00000400000000000000" pitchFamily="2" charset="-78"/>
                      </a:endParaRPr>
                    </a:p>
                  </a:txBody>
                  <a:tcPr marL="2858" marR="2858" marT="3810" marB="0" anchor="ctr">
                    <a:solidFill>
                      <a:schemeClr val="accent1">
                        <a:lumMod val="20000"/>
                        <a:lumOff val="80000"/>
                      </a:schemeClr>
                    </a:solidFill>
                  </a:tcPr>
                </a:tc>
                <a:tc>
                  <a:txBody>
                    <a:bodyPr/>
                    <a:lstStyle/>
                    <a:p>
                      <a:pPr algn="ctr" rtl="1" fontAlgn="ctr"/>
                      <a:r>
                        <a:rPr lang="fa-IR" sz="3600" b="1" u="none" strike="noStrike" baseline="0">
                          <a:solidFill>
                            <a:schemeClr val="accent1">
                              <a:lumMod val="50000"/>
                            </a:schemeClr>
                          </a:solidFill>
                          <a:effectLst/>
                          <a:cs typeface="B Zar" panose="00000400000000000000" pitchFamily="2" charset="-78"/>
                        </a:rPr>
                        <a:t>تعداد </a:t>
                      </a:r>
                      <a:endParaRPr lang="fa-IR" sz="3600" b="1" i="0" u="none" strike="noStrike" baseline="0">
                        <a:solidFill>
                          <a:schemeClr val="accent1">
                            <a:lumMod val="50000"/>
                          </a:schemeClr>
                        </a:solidFill>
                        <a:effectLst/>
                        <a:latin typeface="Arial" panose="020B0604020202020204" pitchFamily="34" charset="0"/>
                        <a:cs typeface="B Zar" panose="00000400000000000000" pitchFamily="2" charset="-78"/>
                      </a:endParaRPr>
                    </a:p>
                  </a:txBody>
                  <a:tcPr marL="2858" marR="2858" marT="3810" marB="0" anchor="ctr">
                    <a:solidFill>
                      <a:schemeClr val="accent1">
                        <a:lumMod val="20000"/>
                        <a:lumOff val="80000"/>
                      </a:schemeClr>
                    </a:solidFill>
                  </a:tcPr>
                </a:tc>
                <a:tc>
                  <a:txBody>
                    <a:bodyPr/>
                    <a:lstStyle/>
                    <a:p>
                      <a:pPr algn="ctr" rtl="1" fontAlgn="ctr"/>
                      <a:r>
                        <a:rPr lang="fa-IR" sz="3600" b="1" u="none" strike="noStrike" baseline="0">
                          <a:solidFill>
                            <a:schemeClr val="accent1">
                              <a:lumMod val="50000"/>
                            </a:schemeClr>
                          </a:solidFill>
                          <a:effectLst/>
                          <a:cs typeface="B Zar" panose="00000400000000000000" pitchFamily="2" charset="-78"/>
                        </a:rPr>
                        <a:t>درصد</a:t>
                      </a:r>
                      <a:endParaRPr lang="fa-IR" sz="3600" b="1" i="0" u="none" strike="noStrike" baseline="0">
                        <a:solidFill>
                          <a:schemeClr val="accent1">
                            <a:lumMod val="50000"/>
                          </a:schemeClr>
                        </a:solidFill>
                        <a:effectLst/>
                        <a:latin typeface="Arial" panose="020B0604020202020204" pitchFamily="34" charset="0"/>
                        <a:cs typeface="B Zar" panose="00000400000000000000" pitchFamily="2" charset="-78"/>
                      </a:endParaRPr>
                    </a:p>
                  </a:txBody>
                  <a:tcPr marL="2858" marR="2858" marT="3810" marB="0" anchor="ctr">
                    <a:solidFill>
                      <a:schemeClr val="accent1">
                        <a:lumMod val="20000"/>
                        <a:lumOff val="80000"/>
                      </a:schemeClr>
                    </a:solidFill>
                  </a:tcPr>
                </a:tc>
              </a:tr>
              <a:tr h="927504">
                <a:tc>
                  <a:txBody>
                    <a:bodyPr/>
                    <a:lstStyle/>
                    <a:p>
                      <a:pPr algn="ctr" rtl="1" fontAlgn="ctr"/>
                      <a:r>
                        <a:rPr lang="fa-IR" sz="3600" b="1" u="none" strike="noStrike" baseline="0" dirty="0">
                          <a:solidFill>
                            <a:schemeClr val="accent1">
                              <a:lumMod val="50000"/>
                            </a:schemeClr>
                          </a:solidFill>
                          <a:effectLst/>
                          <a:cs typeface="B Zar" panose="00000400000000000000" pitchFamily="2" charset="-78"/>
                        </a:rPr>
                        <a:t>زن</a:t>
                      </a:r>
                      <a:endParaRPr lang="fa-IR" sz="3600" b="1" i="0" u="none" strike="noStrike" baseline="0" dirty="0">
                        <a:solidFill>
                          <a:schemeClr val="accent1">
                            <a:lumMod val="50000"/>
                          </a:schemeClr>
                        </a:solidFill>
                        <a:effectLst/>
                        <a:latin typeface="Arial" panose="020B0604020202020204" pitchFamily="34" charset="0"/>
                        <a:cs typeface="B Zar" panose="00000400000000000000" pitchFamily="2" charset="-78"/>
                      </a:endParaRPr>
                    </a:p>
                  </a:txBody>
                  <a:tcPr marL="2858" marR="2858" marT="3810" marB="0" anchor="ctr">
                    <a:solidFill>
                      <a:schemeClr val="accent1">
                        <a:lumMod val="20000"/>
                        <a:lumOff val="80000"/>
                      </a:schemeClr>
                    </a:solidFill>
                  </a:tcPr>
                </a:tc>
                <a:tc>
                  <a:txBody>
                    <a:bodyPr/>
                    <a:lstStyle/>
                    <a:p>
                      <a:pPr algn="ctr" rtl="0" fontAlgn="ctr"/>
                      <a:r>
                        <a:rPr lang="fa-IR" sz="3600" b="1" u="none" strike="noStrike" baseline="0" dirty="0">
                          <a:solidFill>
                            <a:schemeClr val="accent1">
                              <a:lumMod val="50000"/>
                            </a:schemeClr>
                          </a:solidFill>
                          <a:effectLst/>
                          <a:cs typeface="B Zar" panose="00000400000000000000" pitchFamily="2" charset="-78"/>
                        </a:rPr>
                        <a:t>4401</a:t>
                      </a:r>
                      <a:endParaRPr lang="fa-IR" sz="3600" b="1" i="0" u="none" strike="noStrike" baseline="0" dirty="0">
                        <a:solidFill>
                          <a:schemeClr val="accent1">
                            <a:lumMod val="50000"/>
                          </a:schemeClr>
                        </a:solidFill>
                        <a:effectLst/>
                        <a:latin typeface="Arial" panose="020B0604020202020204" pitchFamily="34" charset="0"/>
                        <a:cs typeface="B Zar" panose="00000400000000000000" pitchFamily="2" charset="-78"/>
                      </a:endParaRPr>
                    </a:p>
                  </a:txBody>
                  <a:tcPr marL="2858" marR="2858" marT="3810" marB="0" anchor="ctr">
                    <a:solidFill>
                      <a:schemeClr val="accent1">
                        <a:lumMod val="20000"/>
                        <a:lumOff val="80000"/>
                      </a:schemeClr>
                    </a:solidFill>
                  </a:tcPr>
                </a:tc>
                <a:tc>
                  <a:txBody>
                    <a:bodyPr/>
                    <a:lstStyle/>
                    <a:p>
                      <a:pPr algn="ctr" rtl="0" fontAlgn="ctr"/>
                      <a:r>
                        <a:rPr lang="fa-IR" sz="3600" b="1" u="none" strike="noStrike" baseline="0" dirty="0">
                          <a:solidFill>
                            <a:schemeClr val="accent1">
                              <a:lumMod val="50000"/>
                            </a:schemeClr>
                          </a:solidFill>
                          <a:effectLst/>
                          <a:cs typeface="B Zar" panose="00000400000000000000" pitchFamily="2" charset="-78"/>
                        </a:rPr>
                        <a:t>15%</a:t>
                      </a:r>
                      <a:endParaRPr lang="fa-IR" sz="3600" b="1" i="0" u="none" strike="noStrike" baseline="0" dirty="0">
                        <a:solidFill>
                          <a:schemeClr val="accent1">
                            <a:lumMod val="50000"/>
                          </a:schemeClr>
                        </a:solidFill>
                        <a:effectLst/>
                        <a:latin typeface="Arial" panose="020B0604020202020204" pitchFamily="34" charset="0"/>
                        <a:cs typeface="B Zar" panose="00000400000000000000" pitchFamily="2" charset="-78"/>
                      </a:endParaRPr>
                    </a:p>
                  </a:txBody>
                  <a:tcPr marL="2858" marR="2858" marT="3810" marB="0" anchor="ctr">
                    <a:solidFill>
                      <a:schemeClr val="accent1">
                        <a:lumMod val="20000"/>
                        <a:lumOff val="80000"/>
                      </a:schemeClr>
                    </a:solidFill>
                  </a:tcPr>
                </a:tc>
                <a:tc>
                  <a:txBody>
                    <a:bodyPr/>
                    <a:lstStyle/>
                    <a:p>
                      <a:pPr algn="ctr" rtl="0" fontAlgn="ctr"/>
                      <a:r>
                        <a:rPr lang="fa-IR" sz="3600" b="1" i="0" u="none" strike="noStrike" baseline="0" dirty="0" smtClean="0">
                          <a:solidFill>
                            <a:schemeClr val="accent1">
                              <a:lumMod val="50000"/>
                            </a:schemeClr>
                          </a:solidFill>
                          <a:effectLst/>
                          <a:latin typeface="+mn-lt"/>
                          <a:cs typeface="B Zar" panose="00000400000000000000" pitchFamily="2" charset="-78"/>
                        </a:rPr>
                        <a:t>552</a:t>
                      </a:r>
                      <a:endParaRPr lang="fa-IR" sz="3600" b="1" i="0" u="none" strike="noStrike" baseline="0" dirty="0">
                        <a:solidFill>
                          <a:schemeClr val="accent1">
                            <a:lumMod val="50000"/>
                          </a:schemeClr>
                        </a:solidFill>
                        <a:effectLst/>
                        <a:latin typeface="Arial" panose="020B0604020202020204" pitchFamily="34" charset="0"/>
                        <a:cs typeface="B Zar" panose="00000400000000000000" pitchFamily="2" charset="-78"/>
                      </a:endParaRPr>
                    </a:p>
                  </a:txBody>
                  <a:tcPr marL="2858" marR="2858" marT="3810" marB="0" anchor="ctr">
                    <a:solidFill>
                      <a:schemeClr val="accent1">
                        <a:lumMod val="20000"/>
                        <a:lumOff val="80000"/>
                      </a:schemeClr>
                    </a:solidFill>
                  </a:tcPr>
                </a:tc>
                <a:tc>
                  <a:txBody>
                    <a:bodyPr/>
                    <a:lstStyle/>
                    <a:p>
                      <a:pPr algn="ctr" rtl="0" fontAlgn="ctr"/>
                      <a:r>
                        <a:rPr lang="fa-IR" sz="3600" b="1" u="none" strike="noStrike" baseline="0" dirty="0">
                          <a:solidFill>
                            <a:schemeClr val="accent1">
                              <a:lumMod val="50000"/>
                            </a:schemeClr>
                          </a:solidFill>
                          <a:effectLst/>
                          <a:cs typeface="B Zar" panose="00000400000000000000" pitchFamily="2" charset="-78"/>
                        </a:rPr>
                        <a:t>34%</a:t>
                      </a:r>
                      <a:endParaRPr lang="fa-IR" sz="3600" b="1" i="0" u="none" strike="noStrike" baseline="0" dirty="0">
                        <a:solidFill>
                          <a:schemeClr val="accent1">
                            <a:lumMod val="50000"/>
                          </a:schemeClr>
                        </a:solidFill>
                        <a:effectLst/>
                        <a:latin typeface="Arial" panose="020B0604020202020204" pitchFamily="34" charset="0"/>
                        <a:cs typeface="B Zar" panose="00000400000000000000" pitchFamily="2" charset="-78"/>
                      </a:endParaRPr>
                    </a:p>
                  </a:txBody>
                  <a:tcPr marL="2858" marR="2858" marT="3810" marB="0" anchor="ctr">
                    <a:solidFill>
                      <a:schemeClr val="accent1">
                        <a:lumMod val="20000"/>
                        <a:lumOff val="80000"/>
                      </a:schemeClr>
                    </a:solidFill>
                  </a:tcPr>
                </a:tc>
              </a:tr>
              <a:tr h="967933">
                <a:tc>
                  <a:txBody>
                    <a:bodyPr/>
                    <a:lstStyle/>
                    <a:p>
                      <a:pPr algn="ctr" rtl="1" fontAlgn="ctr"/>
                      <a:r>
                        <a:rPr lang="fa-IR" sz="3600" b="1" u="none" strike="noStrike" baseline="0" dirty="0">
                          <a:solidFill>
                            <a:schemeClr val="accent1">
                              <a:lumMod val="50000"/>
                            </a:schemeClr>
                          </a:solidFill>
                          <a:effectLst/>
                          <a:cs typeface="B Zar" panose="00000400000000000000" pitchFamily="2" charset="-78"/>
                        </a:rPr>
                        <a:t>مرد</a:t>
                      </a:r>
                      <a:endParaRPr lang="fa-IR" sz="3600" b="1" i="0" u="none" strike="noStrike" baseline="0" dirty="0">
                        <a:solidFill>
                          <a:schemeClr val="accent1">
                            <a:lumMod val="50000"/>
                          </a:schemeClr>
                        </a:solidFill>
                        <a:effectLst/>
                        <a:latin typeface="Arial" panose="020B0604020202020204" pitchFamily="34" charset="0"/>
                        <a:cs typeface="B Zar" panose="00000400000000000000" pitchFamily="2" charset="-78"/>
                      </a:endParaRPr>
                    </a:p>
                  </a:txBody>
                  <a:tcPr marL="2858" marR="2858" marT="3810" marB="0" anchor="ctr">
                    <a:solidFill>
                      <a:schemeClr val="accent1">
                        <a:lumMod val="20000"/>
                        <a:lumOff val="80000"/>
                      </a:schemeClr>
                    </a:solidFill>
                  </a:tcPr>
                </a:tc>
                <a:tc>
                  <a:txBody>
                    <a:bodyPr/>
                    <a:lstStyle/>
                    <a:p>
                      <a:pPr algn="ctr" rtl="0" fontAlgn="ctr"/>
                      <a:r>
                        <a:rPr lang="fa-IR" sz="3600" b="1" u="none" strike="noStrike" baseline="0" dirty="0">
                          <a:solidFill>
                            <a:schemeClr val="accent1">
                              <a:lumMod val="50000"/>
                            </a:schemeClr>
                          </a:solidFill>
                          <a:effectLst/>
                          <a:cs typeface="B Zar" panose="00000400000000000000" pitchFamily="2" charset="-78"/>
                        </a:rPr>
                        <a:t>25816</a:t>
                      </a:r>
                      <a:endParaRPr lang="fa-IR" sz="3600" b="1" i="0" u="none" strike="noStrike" baseline="0" dirty="0">
                        <a:solidFill>
                          <a:schemeClr val="accent1">
                            <a:lumMod val="50000"/>
                          </a:schemeClr>
                        </a:solidFill>
                        <a:effectLst/>
                        <a:latin typeface="Arial" panose="020B0604020202020204" pitchFamily="34" charset="0"/>
                        <a:cs typeface="B Zar" panose="00000400000000000000" pitchFamily="2" charset="-78"/>
                      </a:endParaRPr>
                    </a:p>
                  </a:txBody>
                  <a:tcPr marL="2858" marR="2858" marT="3810" marB="0" anchor="ctr">
                    <a:solidFill>
                      <a:schemeClr val="accent1">
                        <a:lumMod val="20000"/>
                        <a:lumOff val="80000"/>
                      </a:schemeClr>
                    </a:solidFill>
                  </a:tcPr>
                </a:tc>
                <a:tc>
                  <a:txBody>
                    <a:bodyPr/>
                    <a:lstStyle/>
                    <a:p>
                      <a:pPr algn="ctr" rtl="0" fontAlgn="ctr"/>
                      <a:r>
                        <a:rPr lang="fa-IR" sz="3600" b="1" u="none" strike="noStrike" baseline="0" dirty="0">
                          <a:solidFill>
                            <a:schemeClr val="accent1">
                              <a:lumMod val="50000"/>
                            </a:schemeClr>
                          </a:solidFill>
                          <a:effectLst/>
                          <a:cs typeface="B Zar" panose="00000400000000000000" pitchFamily="2" charset="-78"/>
                        </a:rPr>
                        <a:t>85%</a:t>
                      </a:r>
                      <a:endParaRPr lang="fa-IR" sz="3600" b="1" i="0" u="none" strike="noStrike" baseline="0" dirty="0">
                        <a:solidFill>
                          <a:schemeClr val="accent1">
                            <a:lumMod val="50000"/>
                          </a:schemeClr>
                        </a:solidFill>
                        <a:effectLst/>
                        <a:latin typeface="Arial" panose="020B0604020202020204" pitchFamily="34" charset="0"/>
                        <a:cs typeface="B Zar" panose="00000400000000000000" pitchFamily="2" charset="-78"/>
                      </a:endParaRPr>
                    </a:p>
                  </a:txBody>
                  <a:tcPr marL="2858" marR="2858" marT="3810" marB="0" anchor="ctr">
                    <a:solidFill>
                      <a:schemeClr val="accent1">
                        <a:lumMod val="20000"/>
                        <a:lumOff val="80000"/>
                      </a:schemeClr>
                    </a:solidFill>
                  </a:tcPr>
                </a:tc>
                <a:tc>
                  <a:txBody>
                    <a:bodyPr/>
                    <a:lstStyle/>
                    <a:p>
                      <a:pPr algn="ctr" rtl="0" fontAlgn="ctr"/>
                      <a:r>
                        <a:rPr lang="fa-IR" sz="3600" b="1" u="none" strike="noStrike" baseline="0" dirty="0" smtClean="0">
                          <a:solidFill>
                            <a:schemeClr val="accent1">
                              <a:lumMod val="50000"/>
                            </a:schemeClr>
                          </a:solidFill>
                          <a:effectLst/>
                          <a:cs typeface="B Zar" panose="00000400000000000000" pitchFamily="2" charset="-78"/>
                        </a:rPr>
                        <a:t>1061</a:t>
                      </a:r>
                      <a:endParaRPr lang="fa-IR" sz="3600" b="1" i="0" u="none" strike="noStrike" baseline="0" dirty="0">
                        <a:solidFill>
                          <a:schemeClr val="accent1">
                            <a:lumMod val="50000"/>
                          </a:schemeClr>
                        </a:solidFill>
                        <a:effectLst/>
                        <a:latin typeface="Arial" panose="020B0604020202020204" pitchFamily="34" charset="0"/>
                        <a:cs typeface="B Zar" panose="00000400000000000000" pitchFamily="2" charset="-78"/>
                      </a:endParaRPr>
                    </a:p>
                  </a:txBody>
                  <a:tcPr marL="2858" marR="2858" marT="3810" marB="0" anchor="ctr">
                    <a:solidFill>
                      <a:schemeClr val="accent1">
                        <a:lumMod val="20000"/>
                        <a:lumOff val="80000"/>
                      </a:schemeClr>
                    </a:solidFill>
                  </a:tcPr>
                </a:tc>
                <a:tc>
                  <a:txBody>
                    <a:bodyPr/>
                    <a:lstStyle/>
                    <a:p>
                      <a:pPr algn="ctr" rtl="0" fontAlgn="ctr"/>
                      <a:r>
                        <a:rPr lang="fa-IR" sz="3600" b="1" u="none" strike="noStrike" baseline="0" dirty="0">
                          <a:solidFill>
                            <a:schemeClr val="accent1">
                              <a:lumMod val="50000"/>
                            </a:schemeClr>
                          </a:solidFill>
                          <a:effectLst/>
                          <a:cs typeface="B Zar" panose="00000400000000000000" pitchFamily="2" charset="-78"/>
                        </a:rPr>
                        <a:t>66%</a:t>
                      </a:r>
                      <a:endParaRPr lang="fa-IR" sz="3600" b="1" i="0" u="none" strike="noStrike" baseline="0" dirty="0">
                        <a:solidFill>
                          <a:schemeClr val="accent1">
                            <a:lumMod val="50000"/>
                          </a:schemeClr>
                        </a:solidFill>
                        <a:effectLst/>
                        <a:latin typeface="Arial" panose="020B0604020202020204" pitchFamily="34" charset="0"/>
                        <a:cs typeface="B Zar" panose="00000400000000000000" pitchFamily="2" charset="-78"/>
                      </a:endParaRPr>
                    </a:p>
                  </a:txBody>
                  <a:tcPr marL="2858" marR="2858" marT="3810" marB="0" anchor="ctr">
                    <a:solidFill>
                      <a:schemeClr val="accent1">
                        <a:lumMod val="20000"/>
                        <a:lumOff val="80000"/>
                      </a:schemeClr>
                    </a:solidFill>
                  </a:tcPr>
                </a:tc>
              </a:tr>
              <a:tr h="967933">
                <a:tc>
                  <a:txBody>
                    <a:bodyPr/>
                    <a:lstStyle/>
                    <a:p>
                      <a:pPr algn="ctr" rtl="1" fontAlgn="ctr"/>
                      <a:r>
                        <a:rPr lang="fa-IR" sz="3600" b="1" u="none" strike="noStrike" baseline="0" dirty="0">
                          <a:solidFill>
                            <a:schemeClr val="accent1">
                              <a:lumMod val="50000"/>
                            </a:schemeClr>
                          </a:solidFill>
                          <a:effectLst/>
                          <a:cs typeface="B Zar" panose="00000400000000000000" pitchFamily="2" charset="-78"/>
                        </a:rPr>
                        <a:t>کل</a:t>
                      </a:r>
                      <a:endParaRPr lang="fa-IR" sz="3600" b="1" i="0" u="none" strike="noStrike" baseline="0" dirty="0">
                        <a:solidFill>
                          <a:schemeClr val="accent1">
                            <a:lumMod val="50000"/>
                          </a:schemeClr>
                        </a:solidFill>
                        <a:effectLst/>
                        <a:latin typeface="Arial" panose="020B0604020202020204" pitchFamily="34" charset="0"/>
                        <a:cs typeface="B Zar" panose="00000400000000000000" pitchFamily="2" charset="-78"/>
                      </a:endParaRPr>
                    </a:p>
                  </a:txBody>
                  <a:tcPr marL="2858" marR="2858" marT="3810" marB="0" anchor="ctr">
                    <a:solidFill>
                      <a:schemeClr val="accent1">
                        <a:lumMod val="20000"/>
                        <a:lumOff val="80000"/>
                      </a:schemeClr>
                    </a:solidFill>
                  </a:tcPr>
                </a:tc>
                <a:tc>
                  <a:txBody>
                    <a:bodyPr/>
                    <a:lstStyle/>
                    <a:p>
                      <a:pPr algn="ctr" rtl="0" fontAlgn="ctr"/>
                      <a:r>
                        <a:rPr lang="fa-IR" sz="3600" b="1" u="none" strike="noStrike" baseline="0" dirty="0">
                          <a:solidFill>
                            <a:schemeClr val="accent1">
                              <a:lumMod val="50000"/>
                            </a:schemeClr>
                          </a:solidFill>
                          <a:effectLst/>
                          <a:cs typeface="B Zar" panose="00000400000000000000" pitchFamily="2" charset="-78"/>
                        </a:rPr>
                        <a:t>30217</a:t>
                      </a:r>
                      <a:endParaRPr lang="fa-IR" sz="3600" b="1" i="0" u="none" strike="noStrike" baseline="0" dirty="0">
                        <a:solidFill>
                          <a:schemeClr val="accent1">
                            <a:lumMod val="50000"/>
                          </a:schemeClr>
                        </a:solidFill>
                        <a:effectLst/>
                        <a:latin typeface="Arial" panose="020B0604020202020204" pitchFamily="34" charset="0"/>
                        <a:cs typeface="B Zar" panose="00000400000000000000" pitchFamily="2" charset="-78"/>
                      </a:endParaRPr>
                    </a:p>
                  </a:txBody>
                  <a:tcPr marL="2858" marR="2858" marT="3810" marB="0" anchor="ctr">
                    <a:solidFill>
                      <a:schemeClr val="accent1">
                        <a:lumMod val="20000"/>
                        <a:lumOff val="80000"/>
                      </a:schemeClr>
                    </a:solidFill>
                  </a:tcPr>
                </a:tc>
                <a:tc>
                  <a:txBody>
                    <a:bodyPr/>
                    <a:lstStyle/>
                    <a:p>
                      <a:pPr algn="ctr" rtl="0" fontAlgn="ctr"/>
                      <a:r>
                        <a:rPr lang="fa-IR" sz="3600" b="1" u="none" strike="noStrike" baseline="0" dirty="0">
                          <a:solidFill>
                            <a:schemeClr val="accent1">
                              <a:lumMod val="50000"/>
                            </a:schemeClr>
                          </a:solidFill>
                          <a:effectLst/>
                          <a:cs typeface="B Zar" panose="00000400000000000000" pitchFamily="2" charset="-78"/>
                        </a:rPr>
                        <a:t>100%</a:t>
                      </a:r>
                      <a:endParaRPr lang="fa-IR" sz="3600" b="1" i="0" u="none" strike="noStrike" baseline="0" dirty="0">
                        <a:solidFill>
                          <a:schemeClr val="accent1">
                            <a:lumMod val="50000"/>
                          </a:schemeClr>
                        </a:solidFill>
                        <a:effectLst/>
                        <a:latin typeface="Arial" panose="020B0604020202020204" pitchFamily="34" charset="0"/>
                        <a:cs typeface="B Zar" panose="00000400000000000000" pitchFamily="2" charset="-78"/>
                      </a:endParaRPr>
                    </a:p>
                  </a:txBody>
                  <a:tcPr marL="2858" marR="2858" marT="3810" marB="0" anchor="ctr">
                    <a:solidFill>
                      <a:schemeClr val="accent1">
                        <a:lumMod val="20000"/>
                        <a:lumOff val="80000"/>
                      </a:schemeClr>
                    </a:solidFill>
                  </a:tcPr>
                </a:tc>
                <a:tc>
                  <a:txBody>
                    <a:bodyPr/>
                    <a:lstStyle/>
                    <a:p>
                      <a:pPr algn="ctr" rtl="0" fontAlgn="ctr"/>
                      <a:r>
                        <a:rPr lang="fa-IR" sz="3600" b="1" i="0" u="none" strike="noStrike" baseline="0" smtClean="0">
                          <a:solidFill>
                            <a:schemeClr val="accent1">
                              <a:lumMod val="50000"/>
                            </a:schemeClr>
                          </a:solidFill>
                          <a:effectLst/>
                          <a:latin typeface="+mn-lt"/>
                          <a:cs typeface="B Zar" panose="00000400000000000000" pitchFamily="2" charset="-78"/>
                        </a:rPr>
                        <a:t>1663</a:t>
                      </a:r>
                      <a:endParaRPr lang="fa-IR" sz="3600" b="1" i="0" u="none" strike="noStrike" baseline="0" dirty="0">
                        <a:solidFill>
                          <a:schemeClr val="accent1">
                            <a:lumMod val="50000"/>
                          </a:schemeClr>
                        </a:solidFill>
                        <a:effectLst/>
                        <a:latin typeface="Arial" panose="020B0604020202020204" pitchFamily="34" charset="0"/>
                        <a:cs typeface="B Zar" panose="00000400000000000000" pitchFamily="2" charset="-78"/>
                      </a:endParaRPr>
                    </a:p>
                  </a:txBody>
                  <a:tcPr marL="2858" marR="2858" marT="3810" marB="0" anchor="ctr">
                    <a:solidFill>
                      <a:schemeClr val="accent1">
                        <a:lumMod val="20000"/>
                        <a:lumOff val="80000"/>
                      </a:schemeClr>
                    </a:solidFill>
                  </a:tcPr>
                </a:tc>
                <a:tc>
                  <a:txBody>
                    <a:bodyPr/>
                    <a:lstStyle/>
                    <a:p>
                      <a:pPr algn="ctr" rtl="0" fontAlgn="ctr"/>
                      <a:r>
                        <a:rPr lang="fa-IR" sz="3600" b="1" u="none" strike="noStrike" baseline="0" dirty="0">
                          <a:solidFill>
                            <a:schemeClr val="accent1">
                              <a:lumMod val="50000"/>
                            </a:schemeClr>
                          </a:solidFill>
                          <a:effectLst/>
                          <a:cs typeface="B Zar" panose="00000400000000000000" pitchFamily="2" charset="-78"/>
                        </a:rPr>
                        <a:t>100%</a:t>
                      </a:r>
                      <a:endParaRPr lang="fa-IR" sz="3600" b="1" i="0" u="none" strike="noStrike" baseline="0" dirty="0">
                        <a:solidFill>
                          <a:schemeClr val="accent1">
                            <a:lumMod val="50000"/>
                          </a:schemeClr>
                        </a:solidFill>
                        <a:effectLst/>
                        <a:latin typeface="Arial" panose="020B0604020202020204" pitchFamily="34" charset="0"/>
                        <a:cs typeface="B Zar" panose="00000400000000000000" pitchFamily="2" charset="-78"/>
                      </a:endParaRPr>
                    </a:p>
                  </a:txBody>
                  <a:tcPr marL="2858" marR="2858" marT="3810" marB="0" anchor="ctr">
                    <a:solidFill>
                      <a:schemeClr val="accent1">
                        <a:lumMod val="20000"/>
                        <a:lumOff val="80000"/>
                      </a:schemeClr>
                    </a:solidFill>
                  </a:tcPr>
                </a:tc>
              </a:tr>
            </a:tbl>
          </a:graphicData>
        </a:graphic>
      </p:graphicFrame>
    </p:spTree>
    <p:extLst>
      <p:ext uri="{BB962C8B-B14F-4D97-AF65-F5344CB8AC3E}">
        <p14:creationId xmlns:p14="http://schemas.microsoft.com/office/powerpoint/2010/main" val="28929713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409575" y="0"/>
            <a:ext cx="8334375"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4697475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stretch>
            <a:fillRect/>
          </a:stretch>
        </p:blipFill>
        <p:spPr>
          <a:xfrm>
            <a:off x="904876" y="914400"/>
            <a:ext cx="7334250" cy="5943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TextBox 1"/>
          <p:cNvSpPr txBox="1"/>
          <p:nvPr/>
        </p:nvSpPr>
        <p:spPr>
          <a:xfrm>
            <a:off x="1187625" y="268070"/>
            <a:ext cx="7704856" cy="646331"/>
          </a:xfrm>
          <a:prstGeom prst="rect">
            <a:avLst/>
          </a:prstGeom>
          <a:noFill/>
        </p:spPr>
        <p:txBody>
          <a:bodyPr wrap="square" rtlCol="1">
            <a:spAutoFit/>
          </a:bodyPr>
          <a:lstStyle/>
          <a:p>
            <a:r>
              <a:rPr lang="fa-IR" sz="3600" dirty="0" smtClean="0">
                <a:solidFill>
                  <a:schemeClr val="accent1">
                    <a:lumMod val="50000"/>
                  </a:schemeClr>
                </a:solidFill>
                <a:cs typeface="B Titr" panose="00000700000000000000" pitchFamily="2" charset="-78"/>
              </a:rPr>
              <a:t>راههای انتقال ویروس اچ آی وی در مبتلایان </a:t>
            </a:r>
            <a:endParaRPr lang="fa-IR" sz="3600" dirty="0">
              <a:solidFill>
                <a:schemeClr val="accent1">
                  <a:lumMod val="50000"/>
                </a:schemeClr>
              </a:solidFill>
              <a:cs typeface="B Titr" panose="00000700000000000000" pitchFamily="2" charset="-78"/>
            </a:endParaRPr>
          </a:p>
        </p:txBody>
      </p:sp>
    </p:spTree>
    <p:extLst>
      <p:ext uri="{BB962C8B-B14F-4D97-AF65-F5344CB8AC3E}">
        <p14:creationId xmlns:p14="http://schemas.microsoft.com/office/powerpoint/2010/main" val="33357200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4"/>
          <p:cNvSpPr>
            <a:spLocks noGrp="1"/>
          </p:cNvSpPr>
          <p:nvPr>
            <p:ph type="title"/>
          </p:nvPr>
        </p:nvSpPr>
        <p:spPr>
          <a:xfrm>
            <a:off x="1588" y="0"/>
            <a:ext cx="8229600" cy="1143000"/>
          </a:xfrm>
        </p:spPr>
        <p:txBody>
          <a:bodyPr/>
          <a:lstStyle/>
          <a:p>
            <a:r>
              <a:rPr lang="fa-IR" altLang="en-US" sz="2800" b="1" smtClean="0">
                <a:solidFill>
                  <a:srgbClr val="C00000"/>
                </a:solidFill>
                <a:cs typeface="B Nazanin" pitchFamily="2" charset="-78"/>
              </a:rPr>
              <a:t>الگوی انتقال در موارد ثبت شده اچ آی وی در ایران </a:t>
            </a:r>
            <a:br>
              <a:rPr lang="fa-IR" altLang="en-US" sz="2800" b="1" smtClean="0">
                <a:solidFill>
                  <a:srgbClr val="C00000"/>
                </a:solidFill>
                <a:cs typeface="B Nazanin" pitchFamily="2" charset="-78"/>
              </a:rPr>
            </a:br>
            <a:endParaRPr lang="fa-IR" altLang="en-US" sz="2800" b="1" smtClean="0">
              <a:solidFill>
                <a:srgbClr val="C00000"/>
              </a:solidFill>
              <a:cs typeface="B Nazanin" pitchFamily="2" charset="-78"/>
            </a:endParaRPr>
          </a:p>
        </p:txBody>
      </p:sp>
      <p:graphicFrame>
        <p:nvGraphicFramePr>
          <p:cNvPr id="6" name="Content Placeholder 6"/>
          <p:cNvGraphicFramePr>
            <a:graphicFrameLocks noGrp="1"/>
          </p:cNvGraphicFramePr>
          <p:nvPr>
            <p:ph idx="1"/>
          </p:nvPr>
        </p:nvGraphicFramePr>
        <p:xfrm>
          <a:off x="684213" y="1285875"/>
          <a:ext cx="7673975" cy="5372103"/>
        </p:xfrm>
        <a:graphic>
          <a:graphicData uri="http://schemas.openxmlformats.org/drawingml/2006/table">
            <a:tbl>
              <a:tblPr rtl="1" firstRow="1" bandRow="1">
                <a:tableStyleId>{F2DE63D5-997A-4646-A377-4702673A728D}</a:tableStyleId>
              </a:tblPr>
              <a:tblGrid>
                <a:gridCol w="3013715"/>
                <a:gridCol w="2286524"/>
                <a:gridCol w="2373736"/>
              </a:tblGrid>
              <a:tr h="944874">
                <a:tc>
                  <a:txBody>
                    <a:bodyPr/>
                    <a:lstStyle/>
                    <a:p>
                      <a:pPr algn="ctr" rtl="1"/>
                      <a:r>
                        <a:rPr kumimoji="0" lang="fa-IR" sz="2800" b="1" kern="1200" dirty="0" smtClean="0">
                          <a:effectLst/>
                          <a:cs typeface="B Nazanin" panose="00000400000000000000" pitchFamily="2" charset="-78"/>
                        </a:rPr>
                        <a:t>راه انتقال</a:t>
                      </a:r>
                      <a:endParaRPr kumimoji="0" lang="fa-IR" sz="2800" b="1" kern="1200" dirty="0">
                        <a:solidFill>
                          <a:srgbClr val="FF0000"/>
                        </a:solidFill>
                        <a:effectLst/>
                        <a:latin typeface="+mn-lt"/>
                        <a:ea typeface="+mn-ea"/>
                        <a:cs typeface="B Nazanin" pitchFamily="2" charset="-78"/>
                      </a:endParaRPr>
                    </a:p>
                  </a:txBody>
                  <a:tcPr marL="91432" marR="91432" marT="45719" marB="45719"/>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sz="2800" b="1" dirty="0" smtClean="0">
                          <a:cs typeface="B Nazanin" panose="00000400000000000000" pitchFamily="2" charset="-78"/>
                        </a:rPr>
                        <a:t>تجمعی از سال 1365</a:t>
                      </a:r>
                      <a:endParaRPr lang="fa-IR" sz="2800" b="1" dirty="0" smtClean="0">
                        <a:solidFill>
                          <a:srgbClr val="FF0000"/>
                        </a:solidFill>
                        <a:cs typeface="B Nazanin" pitchFamily="2" charset="-78"/>
                      </a:endParaRPr>
                    </a:p>
                  </a:txBody>
                  <a:tcPr marL="91432" marR="91432" marT="45719" marB="45719"/>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sz="2800" b="1" dirty="0" smtClean="0">
                          <a:cs typeface="B Nazanin" panose="00000400000000000000" pitchFamily="2" charset="-78"/>
                        </a:rPr>
                        <a:t>موارد ثبت شده در سال 1394</a:t>
                      </a:r>
                      <a:endParaRPr lang="en-US" sz="2800" b="1" dirty="0" smtClean="0">
                        <a:solidFill>
                          <a:srgbClr val="FF0000"/>
                        </a:solidFill>
                        <a:cs typeface="B Nazanin" pitchFamily="2" charset="-78"/>
                      </a:endParaRPr>
                    </a:p>
                  </a:txBody>
                  <a:tcPr marL="91432" marR="91432" marT="45719" marB="45719"/>
                </a:tc>
              </a:tr>
              <a:tr h="885445">
                <a:tc>
                  <a:txBody>
                    <a:bodyPr/>
                    <a:lstStyle/>
                    <a:p>
                      <a:pPr algn="ctr" rtl="1"/>
                      <a:r>
                        <a:rPr kumimoji="0" lang="fa-IR" sz="2800" b="1" kern="1200" dirty="0" smtClean="0">
                          <a:solidFill>
                            <a:schemeClr val="accent5">
                              <a:lumMod val="50000"/>
                            </a:schemeClr>
                          </a:solidFill>
                          <a:effectLst/>
                          <a:cs typeface="B Nazanin" panose="00000400000000000000" pitchFamily="2" charset="-78"/>
                        </a:rPr>
                        <a:t>اعتياد تزريقي</a:t>
                      </a:r>
                      <a:endParaRPr kumimoji="0" lang="fa-IR" sz="2800" b="1" kern="1200" dirty="0">
                        <a:solidFill>
                          <a:schemeClr val="accent5">
                            <a:lumMod val="50000"/>
                          </a:schemeClr>
                        </a:solidFill>
                        <a:effectLst/>
                        <a:latin typeface="+mn-lt"/>
                        <a:ea typeface="+mn-ea"/>
                        <a:cs typeface="B Nazanin" pitchFamily="2" charset="-78"/>
                      </a:endParaRPr>
                    </a:p>
                  </a:txBody>
                  <a:tcPr marL="91432" marR="91432" marT="45719" marB="45719"/>
                </a:tc>
                <a:tc>
                  <a:txBody>
                    <a:bodyPr/>
                    <a:lstStyle/>
                    <a:p>
                      <a:pPr algn="ctr" rtl="1" fontAlgn="ctr"/>
                      <a:r>
                        <a:rPr kumimoji="0" lang="fa-IR" sz="2800" b="1" kern="1200" noProof="0" dirty="0" smtClean="0">
                          <a:solidFill>
                            <a:schemeClr val="accent5">
                              <a:lumMod val="50000"/>
                            </a:schemeClr>
                          </a:solidFill>
                          <a:effectLst/>
                          <a:cs typeface="B Nazanin" panose="00000400000000000000" pitchFamily="2" charset="-78"/>
                        </a:rPr>
                        <a:t>66%</a:t>
                      </a:r>
                      <a:endParaRPr kumimoji="0" lang="fa-IR" sz="2800" b="1" kern="1200" noProof="0" dirty="0">
                        <a:solidFill>
                          <a:schemeClr val="accent5">
                            <a:lumMod val="50000"/>
                          </a:schemeClr>
                        </a:solidFill>
                        <a:effectLst/>
                        <a:latin typeface="+mn-lt"/>
                        <a:ea typeface="+mn-ea"/>
                        <a:cs typeface="B Nazanin" pitchFamily="2" charset="-78"/>
                      </a:endParaRPr>
                    </a:p>
                  </a:txBody>
                  <a:tcPr marL="0" marR="0" marT="0" marB="0" anchor="ctr"/>
                </a:tc>
                <a:tc>
                  <a:txBody>
                    <a:bodyPr/>
                    <a:lstStyle/>
                    <a:p>
                      <a:pPr algn="ctr" rtl="1" fontAlgn="ctr"/>
                      <a:r>
                        <a:rPr kumimoji="0" lang="fa-IR" sz="2800" b="1" kern="1200" noProof="0" dirty="0" smtClean="0">
                          <a:solidFill>
                            <a:schemeClr val="accent5">
                              <a:lumMod val="50000"/>
                            </a:schemeClr>
                          </a:solidFill>
                          <a:effectLst/>
                          <a:cs typeface="B Nazanin" panose="00000400000000000000" pitchFamily="2" charset="-78"/>
                        </a:rPr>
                        <a:t>38%</a:t>
                      </a:r>
                      <a:endParaRPr kumimoji="0" lang="fa-IR" sz="2800" b="1" kern="1200" noProof="0" dirty="0">
                        <a:solidFill>
                          <a:schemeClr val="accent5">
                            <a:lumMod val="50000"/>
                          </a:schemeClr>
                        </a:solidFill>
                        <a:effectLst/>
                        <a:latin typeface="+mn-lt"/>
                        <a:ea typeface="+mn-ea"/>
                        <a:cs typeface="B Nazanin" pitchFamily="2" charset="-78"/>
                      </a:endParaRPr>
                    </a:p>
                  </a:txBody>
                  <a:tcPr marL="0" marR="0" marT="0" marB="0" anchor="ctr"/>
                </a:tc>
              </a:tr>
              <a:tr h="885445">
                <a:tc>
                  <a:txBody>
                    <a:bodyPr/>
                    <a:lstStyle/>
                    <a:p>
                      <a:pPr algn="ctr" rtl="1"/>
                      <a:r>
                        <a:rPr kumimoji="0" lang="fa-IR" sz="2800" b="1" kern="1200" dirty="0" smtClean="0">
                          <a:solidFill>
                            <a:schemeClr val="accent5">
                              <a:lumMod val="50000"/>
                            </a:schemeClr>
                          </a:solidFill>
                          <a:effectLst/>
                          <a:cs typeface="B Nazanin" panose="00000400000000000000" pitchFamily="2" charset="-78"/>
                        </a:rPr>
                        <a:t>آميزشي</a:t>
                      </a:r>
                      <a:endParaRPr kumimoji="0" lang="fa-IR" sz="2800" b="1" kern="1200" dirty="0">
                        <a:solidFill>
                          <a:schemeClr val="accent5">
                            <a:lumMod val="50000"/>
                          </a:schemeClr>
                        </a:solidFill>
                        <a:effectLst/>
                        <a:latin typeface="+mn-lt"/>
                        <a:ea typeface="+mn-ea"/>
                        <a:cs typeface="B Nazanin" pitchFamily="2" charset="-78"/>
                      </a:endParaRPr>
                    </a:p>
                  </a:txBody>
                  <a:tcPr marL="91432" marR="91432" marT="45719" marB="45719"/>
                </a:tc>
                <a:tc>
                  <a:txBody>
                    <a:bodyPr/>
                    <a:lstStyle/>
                    <a:p>
                      <a:pPr algn="ctr" rtl="1" fontAlgn="ctr"/>
                      <a:r>
                        <a:rPr kumimoji="0" lang="fa-IR" sz="2800" b="1" kern="1200" noProof="0" dirty="0" smtClean="0">
                          <a:solidFill>
                            <a:schemeClr val="accent5">
                              <a:lumMod val="50000"/>
                            </a:schemeClr>
                          </a:solidFill>
                          <a:effectLst/>
                          <a:cs typeface="B Nazanin" panose="00000400000000000000" pitchFamily="2" charset="-78"/>
                        </a:rPr>
                        <a:t>18%</a:t>
                      </a:r>
                      <a:endParaRPr kumimoji="0" lang="fa-IR" sz="2800" b="1" kern="1200" noProof="0" dirty="0">
                        <a:solidFill>
                          <a:schemeClr val="accent5">
                            <a:lumMod val="50000"/>
                          </a:schemeClr>
                        </a:solidFill>
                        <a:effectLst/>
                        <a:latin typeface="+mn-lt"/>
                        <a:ea typeface="+mn-ea"/>
                        <a:cs typeface="B Nazanin" pitchFamily="2" charset="-78"/>
                      </a:endParaRPr>
                    </a:p>
                  </a:txBody>
                  <a:tcPr marL="0" marR="0" marT="0" marB="0" anchor="ctr"/>
                </a:tc>
                <a:tc>
                  <a:txBody>
                    <a:bodyPr/>
                    <a:lstStyle/>
                    <a:p>
                      <a:pPr algn="ctr" rtl="1" fontAlgn="ctr"/>
                      <a:r>
                        <a:rPr kumimoji="0" lang="fa-IR" sz="3200" b="1" kern="1200" noProof="0" dirty="0" smtClean="0">
                          <a:solidFill>
                            <a:srgbClr val="FF0000"/>
                          </a:solidFill>
                          <a:effectLst/>
                          <a:cs typeface="B Nazanin" panose="00000400000000000000" pitchFamily="2" charset="-78"/>
                        </a:rPr>
                        <a:t>42%</a:t>
                      </a:r>
                      <a:endParaRPr kumimoji="0" lang="fa-IR" sz="3200" b="1" kern="1200" noProof="0" dirty="0">
                        <a:solidFill>
                          <a:srgbClr val="FF0000"/>
                        </a:solidFill>
                        <a:effectLst/>
                        <a:latin typeface="+mn-lt"/>
                        <a:ea typeface="+mn-ea"/>
                        <a:cs typeface="B Nazanin" pitchFamily="2" charset="-78"/>
                      </a:endParaRPr>
                    </a:p>
                  </a:txBody>
                  <a:tcPr marL="0" marR="0" marT="0" marB="0" anchor="ctr"/>
                </a:tc>
              </a:tr>
              <a:tr h="885445">
                <a:tc>
                  <a:txBody>
                    <a:bodyPr/>
                    <a:lstStyle/>
                    <a:p>
                      <a:pPr algn="ctr" rtl="1"/>
                      <a:r>
                        <a:rPr kumimoji="0" lang="fa-IR" sz="2800" b="1" kern="1200" dirty="0" smtClean="0">
                          <a:solidFill>
                            <a:schemeClr val="accent5">
                              <a:lumMod val="50000"/>
                            </a:schemeClr>
                          </a:solidFill>
                          <a:effectLst/>
                          <a:cs typeface="B Nazanin" panose="00000400000000000000" pitchFamily="2" charset="-78"/>
                        </a:rPr>
                        <a:t>مادربه كودك</a:t>
                      </a:r>
                      <a:endParaRPr kumimoji="0" lang="fa-IR" sz="2800" b="1" kern="1200" dirty="0">
                        <a:solidFill>
                          <a:schemeClr val="accent5">
                            <a:lumMod val="50000"/>
                          </a:schemeClr>
                        </a:solidFill>
                        <a:effectLst/>
                        <a:latin typeface="+mn-lt"/>
                        <a:ea typeface="+mn-ea"/>
                        <a:cs typeface="B Nazanin" pitchFamily="2" charset="-78"/>
                      </a:endParaRPr>
                    </a:p>
                  </a:txBody>
                  <a:tcPr marL="91432" marR="91432" marT="45719" marB="45719"/>
                </a:tc>
                <a:tc>
                  <a:txBody>
                    <a:bodyPr/>
                    <a:lstStyle/>
                    <a:p>
                      <a:pPr algn="ctr" rtl="1" fontAlgn="ctr"/>
                      <a:r>
                        <a:rPr kumimoji="0" lang="fa-IR" sz="2800" b="1" kern="1200" noProof="0" dirty="0" smtClean="0">
                          <a:solidFill>
                            <a:schemeClr val="accent5">
                              <a:lumMod val="50000"/>
                            </a:schemeClr>
                          </a:solidFill>
                          <a:effectLst/>
                          <a:cs typeface="B Nazanin" panose="00000400000000000000" pitchFamily="2" charset="-78"/>
                        </a:rPr>
                        <a:t>2%</a:t>
                      </a:r>
                      <a:endParaRPr kumimoji="0" lang="fa-IR" sz="2800" b="1" kern="1200" noProof="0" dirty="0">
                        <a:solidFill>
                          <a:schemeClr val="accent5">
                            <a:lumMod val="50000"/>
                          </a:schemeClr>
                        </a:solidFill>
                        <a:effectLst/>
                        <a:latin typeface="+mn-lt"/>
                        <a:ea typeface="+mn-ea"/>
                        <a:cs typeface="B Nazanin" pitchFamily="2" charset="-78"/>
                      </a:endParaRPr>
                    </a:p>
                  </a:txBody>
                  <a:tcPr marL="0" marR="0" marT="0" marB="0" anchor="ctr"/>
                </a:tc>
                <a:tc>
                  <a:txBody>
                    <a:bodyPr/>
                    <a:lstStyle/>
                    <a:p>
                      <a:pPr algn="ctr" rtl="1" fontAlgn="ctr"/>
                      <a:r>
                        <a:rPr kumimoji="0" lang="fa-IR" sz="3200" b="1" kern="1200" noProof="0" dirty="0" smtClean="0">
                          <a:solidFill>
                            <a:srgbClr val="FF0000"/>
                          </a:solidFill>
                          <a:effectLst/>
                          <a:cs typeface="B Nazanin" panose="00000400000000000000" pitchFamily="2" charset="-78"/>
                        </a:rPr>
                        <a:t>3%</a:t>
                      </a:r>
                      <a:endParaRPr kumimoji="0" lang="fa-IR" sz="3200" b="1" kern="1200" noProof="0" dirty="0">
                        <a:solidFill>
                          <a:srgbClr val="FF0000"/>
                        </a:solidFill>
                        <a:effectLst/>
                        <a:latin typeface="+mn-lt"/>
                        <a:ea typeface="+mn-ea"/>
                        <a:cs typeface="B Nazanin" pitchFamily="2" charset="-78"/>
                      </a:endParaRPr>
                    </a:p>
                  </a:txBody>
                  <a:tcPr marL="0" marR="0" marT="0" marB="0" anchor="ctr"/>
                </a:tc>
              </a:tr>
              <a:tr h="885445">
                <a:tc>
                  <a:txBody>
                    <a:bodyPr/>
                    <a:lstStyle/>
                    <a:p>
                      <a:pPr algn="ctr" rtl="1"/>
                      <a:r>
                        <a:rPr kumimoji="0" lang="fa-IR" sz="2800" b="1" kern="1200" dirty="0" smtClean="0">
                          <a:solidFill>
                            <a:schemeClr val="accent5">
                              <a:lumMod val="50000"/>
                            </a:schemeClr>
                          </a:solidFill>
                          <a:effectLst/>
                          <a:cs typeface="B Nazanin" panose="00000400000000000000" pitchFamily="2" charset="-78"/>
                        </a:rPr>
                        <a:t>نامشخص</a:t>
                      </a:r>
                      <a:endParaRPr kumimoji="0" lang="fa-IR" sz="2800" b="1" kern="1200" dirty="0">
                        <a:solidFill>
                          <a:schemeClr val="accent5">
                            <a:lumMod val="50000"/>
                          </a:schemeClr>
                        </a:solidFill>
                        <a:effectLst/>
                        <a:latin typeface="+mn-lt"/>
                        <a:ea typeface="+mn-ea"/>
                        <a:cs typeface="B Nazanin" pitchFamily="2" charset="-78"/>
                      </a:endParaRPr>
                    </a:p>
                  </a:txBody>
                  <a:tcPr marL="91432" marR="91432" marT="45719" marB="45719"/>
                </a:tc>
                <a:tc>
                  <a:txBody>
                    <a:bodyPr/>
                    <a:lstStyle/>
                    <a:p>
                      <a:pPr algn="ctr" rtl="1" fontAlgn="ctr"/>
                      <a:r>
                        <a:rPr kumimoji="0" lang="fa-IR" sz="2800" b="1" kern="1200" noProof="0" dirty="0" smtClean="0">
                          <a:solidFill>
                            <a:schemeClr val="accent5">
                              <a:lumMod val="50000"/>
                            </a:schemeClr>
                          </a:solidFill>
                          <a:effectLst/>
                          <a:cs typeface="B Nazanin" panose="00000400000000000000" pitchFamily="2" charset="-78"/>
                        </a:rPr>
                        <a:t>11%</a:t>
                      </a:r>
                      <a:endParaRPr kumimoji="0" lang="fa-IR" sz="2800" b="1" kern="1200" noProof="0" dirty="0">
                        <a:solidFill>
                          <a:schemeClr val="accent5">
                            <a:lumMod val="50000"/>
                          </a:schemeClr>
                        </a:solidFill>
                        <a:effectLst/>
                        <a:latin typeface="+mn-lt"/>
                        <a:ea typeface="+mn-ea"/>
                        <a:cs typeface="B Nazanin" pitchFamily="2" charset="-78"/>
                      </a:endParaRPr>
                    </a:p>
                  </a:txBody>
                  <a:tcPr marL="0" marR="0" marT="0" marB="0" anchor="ctr"/>
                </a:tc>
                <a:tc>
                  <a:txBody>
                    <a:bodyPr/>
                    <a:lstStyle/>
                    <a:p>
                      <a:pPr algn="ctr" rtl="1" fontAlgn="ctr"/>
                      <a:r>
                        <a:rPr kumimoji="0" lang="fa-IR" sz="2800" b="1" kern="1200" noProof="0" dirty="0" smtClean="0">
                          <a:solidFill>
                            <a:schemeClr val="accent5">
                              <a:lumMod val="50000"/>
                            </a:schemeClr>
                          </a:solidFill>
                          <a:effectLst/>
                          <a:cs typeface="B Nazanin" panose="00000400000000000000" pitchFamily="2" charset="-78"/>
                        </a:rPr>
                        <a:t>16%</a:t>
                      </a:r>
                      <a:endParaRPr kumimoji="0" lang="fa-IR" sz="2800" b="1" kern="1200" noProof="0" dirty="0">
                        <a:solidFill>
                          <a:schemeClr val="accent5">
                            <a:lumMod val="50000"/>
                          </a:schemeClr>
                        </a:solidFill>
                        <a:effectLst/>
                        <a:latin typeface="+mn-lt"/>
                        <a:ea typeface="+mn-ea"/>
                        <a:cs typeface="B Nazanin" pitchFamily="2" charset="-78"/>
                      </a:endParaRPr>
                    </a:p>
                  </a:txBody>
                  <a:tcPr marL="0" marR="0" marT="0" marB="0" anchor="ctr"/>
                </a:tc>
              </a:tr>
              <a:tr h="885445">
                <a:tc>
                  <a:txBody>
                    <a:bodyPr/>
                    <a:lstStyle/>
                    <a:p>
                      <a:pPr algn="ctr" rtl="1"/>
                      <a:r>
                        <a:rPr kumimoji="0" lang="fa-IR" sz="2400" b="1" kern="1200" dirty="0" smtClean="0">
                          <a:solidFill>
                            <a:schemeClr val="accent5">
                              <a:lumMod val="50000"/>
                            </a:schemeClr>
                          </a:solidFill>
                          <a:effectLst/>
                          <a:latin typeface="+mn-lt"/>
                          <a:ea typeface="+mn-ea"/>
                          <a:cs typeface="B Nazanin" pitchFamily="2" charset="-78"/>
                        </a:rPr>
                        <a:t>خون و فرآورده</a:t>
                      </a:r>
                      <a:r>
                        <a:rPr kumimoji="0" lang="fa-IR" sz="2400" b="1" kern="1200" baseline="0" dirty="0" smtClean="0">
                          <a:solidFill>
                            <a:schemeClr val="accent5">
                              <a:lumMod val="50000"/>
                            </a:schemeClr>
                          </a:solidFill>
                          <a:effectLst/>
                          <a:latin typeface="+mn-lt"/>
                          <a:ea typeface="+mn-ea"/>
                          <a:cs typeface="B Nazanin" pitchFamily="2" charset="-78"/>
                        </a:rPr>
                        <a:t> های خونی</a:t>
                      </a:r>
                      <a:endParaRPr kumimoji="0" lang="fa-IR" sz="2400" b="1" kern="1200" dirty="0">
                        <a:solidFill>
                          <a:schemeClr val="accent5">
                            <a:lumMod val="50000"/>
                          </a:schemeClr>
                        </a:solidFill>
                        <a:effectLst/>
                        <a:latin typeface="+mn-lt"/>
                        <a:ea typeface="+mn-ea"/>
                        <a:cs typeface="B Nazanin" pitchFamily="2" charset="-78"/>
                      </a:endParaRPr>
                    </a:p>
                  </a:txBody>
                  <a:tcPr marL="91432" marR="91432" marT="45719" marB="45719"/>
                </a:tc>
                <a:tc>
                  <a:txBody>
                    <a:bodyPr/>
                    <a:lstStyle/>
                    <a:p>
                      <a:pPr algn="ctr" rtl="1" fontAlgn="ctr"/>
                      <a:r>
                        <a:rPr kumimoji="0" lang="fa-IR" sz="2800" b="1" kern="1200" noProof="0" dirty="0" smtClean="0">
                          <a:solidFill>
                            <a:schemeClr val="accent5">
                              <a:lumMod val="50000"/>
                            </a:schemeClr>
                          </a:solidFill>
                          <a:effectLst/>
                          <a:latin typeface="+mn-lt"/>
                          <a:ea typeface="+mn-ea"/>
                          <a:cs typeface="B Nazanin" pitchFamily="2" charset="-78"/>
                        </a:rPr>
                        <a:t>1%</a:t>
                      </a:r>
                      <a:endParaRPr kumimoji="0" lang="fa-IR" sz="2800" b="1" kern="1200" noProof="0" dirty="0">
                        <a:solidFill>
                          <a:schemeClr val="accent5">
                            <a:lumMod val="50000"/>
                          </a:schemeClr>
                        </a:solidFill>
                        <a:effectLst/>
                        <a:latin typeface="+mn-lt"/>
                        <a:ea typeface="+mn-ea"/>
                        <a:cs typeface="B Nazanin" pitchFamily="2" charset="-78"/>
                      </a:endParaRPr>
                    </a:p>
                  </a:txBody>
                  <a:tcPr marL="0" marR="0" marT="0" marB="0" anchor="ctr"/>
                </a:tc>
                <a:tc>
                  <a:txBody>
                    <a:bodyPr/>
                    <a:lstStyle/>
                    <a:p>
                      <a:pPr algn="ctr" rtl="1" fontAlgn="ctr"/>
                      <a:r>
                        <a:rPr kumimoji="0" lang="fa-IR" sz="2800" b="1" kern="1200" noProof="0" dirty="0" smtClean="0">
                          <a:solidFill>
                            <a:schemeClr val="accent5">
                              <a:lumMod val="50000"/>
                            </a:schemeClr>
                          </a:solidFill>
                          <a:effectLst/>
                          <a:latin typeface="+mn-lt"/>
                          <a:ea typeface="+mn-ea"/>
                          <a:cs typeface="B Nazanin" pitchFamily="2" charset="-78"/>
                        </a:rPr>
                        <a:t>-</a:t>
                      </a:r>
                      <a:endParaRPr kumimoji="0" lang="fa-IR" sz="2800" b="1" kern="1200" noProof="0" dirty="0">
                        <a:solidFill>
                          <a:schemeClr val="accent5">
                            <a:lumMod val="50000"/>
                          </a:schemeClr>
                        </a:solidFill>
                        <a:effectLst/>
                        <a:latin typeface="+mn-lt"/>
                        <a:ea typeface="+mn-ea"/>
                        <a:cs typeface="B Nazanin" pitchFamily="2" charset="-78"/>
                      </a:endParaRPr>
                    </a:p>
                  </a:txBody>
                  <a:tcPr marL="0" marR="0" marT="0" marB="0" anchor="ctr"/>
                </a:tc>
              </a:tr>
            </a:tbl>
          </a:graphicData>
        </a:graphic>
      </p:graphicFrame>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337185" y="323158"/>
            <a:ext cx="8149590" cy="5976964"/>
          </a:xfrm>
          <a:prstGeom prst="rect">
            <a:avLst/>
          </a:prstGeom>
        </p:spPr>
      </p:pic>
    </p:spTree>
    <p:extLst>
      <p:ext uri="{BB962C8B-B14F-4D97-AF65-F5344CB8AC3E}">
        <p14:creationId xmlns:p14="http://schemas.microsoft.com/office/powerpoint/2010/main" val="29664137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3|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522</TotalTime>
  <Words>2039</Words>
  <Application>Microsoft Office PowerPoint</Application>
  <PresentationFormat>On-screen Show (4:3)</PresentationFormat>
  <Paragraphs>297</Paragraphs>
  <Slides>38</Slides>
  <Notes>6</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PowerPoint Presentation</vt:lpstr>
      <vt:lpstr>اهداف برنامه  جهانی کنترل اچ آی وی  تا سال 2020</vt:lpstr>
      <vt:lpstr>PowerPoint Presentation</vt:lpstr>
      <vt:lpstr>PowerPoint Presentation</vt:lpstr>
      <vt:lpstr>PowerPoint Presentation</vt:lpstr>
      <vt:lpstr>PowerPoint Presentation</vt:lpstr>
      <vt:lpstr>PowerPoint Presentation</vt:lpstr>
      <vt:lpstr>الگوی انتقال در موارد ثبت شده اچ آی وی در ایران  </vt:lpstr>
      <vt:lpstr>PowerPoint Presentation</vt:lpstr>
      <vt:lpstr>PowerPoint Presentation</vt:lpstr>
      <vt:lpstr>PowerPoint Presentation</vt:lpstr>
      <vt:lpstr>چالش های فراروی مبارزه با ایدز</vt:lpstr>
      <vt:lpstr>نمونه ای از خلا ءها و چالش های عمده </vt:lpstr>
      <vt:lpstr>نمونه ای از خلا ءها و چالش های عمده </vt:lpstr>
      <vt:lpstr>چالش های فراروی مبارزه با ایدز- ادامه</vt:lpstr>
      <vt:lpstr>راه میان بر</vt:lpstr>
      <vt:lpstr>ما راه میان بر را انتخاب کرده ایم،فرصت را نباید از دست بدهیم</vt:lpstr>
      <vt:lpstr>ما راه میان بر را انتخاب کرده ایم،فرصت را نباید از دست بدهیم- ادامه</vt:lpstr>
      <vt:lpstr>چهارمین برنامه استراتژیک کشوری ایدز 1398-1394</vt:lpstr>
      <vt:lpstr>اهداف کلان برنامه استراتژیک</vt:lpstr>
      <vt:lpstr>PowerPoint Presentation</vt:lpstr>
      <vt:lpstr>PowerPoint Presentation</vt:lpstr>
      <vt:lpstr>2.کمیته های فنی استانی :</vt:lpstr>
      <vt:lpstr>انتظاراز مربیان</vt:lpstr>
      <vt:lpstr>عفونت های آمیزشی</vt:lpstr>
      <vt:lpstr>STI ESTIMATION BY ORGANISMS</vt:lpstr>
      <vt:lpstr>Chlamydia prevalence by world regions</vt:lpstr>
      <vt:lpstr>Gonorrhea prevalence by world regions</vt:lpstr>
      <vt:lpstr>Syphilis prevalence by world regions</vt:lpstr>
      <vt:lpstr>Gonorrhea pooled prevalence summary</vt:lpstr>
      <vt:lpstr>Trichomoniasis prevalence by world regions</vt:lpstr>
      <vt:lpstr>2- conducted surveys </vt:lpstr>
      <vt:lpstr>2- conducted surveys </vt:lpstr>
      <vt:lpstr>2- conducted surveys </vt:lpstr>
      <vt:lpstr>PowerPoint Presentation</vt:lpstr>
      <vt:lpstr>تعاریف استاندارد سندروم‌های قابل گزارش در نظام ثبت و گزارش‌دهي عفونت‌های آميزشي در ایران</vt:lpstr>
      <vt:lpstr>تعاریف استاندارد سندروم‌های قابل گزارش در نظام ثبت و گزارش‌دهي عفونت‌های آميزشي در ایران</vt:lpstr>
      <vt:lpstr>تعاریف استاندارد سندروم‌های قابل گزارش در نظام ثبت و گزارش‌دهي عفونت‌های آميزشي در ایران</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تحلیل اپیدمی</dc:title>
  <dc:creator>namdarih</dc:creator>
  <cp:lastModifiedBy>user</cp:lastModifiedBy>
  <cp:revision>42</cp:revision>
  <dcterms:created xsi:type="dcterms:W3CDTF">2015-02-23T15:36:46Z</dcterms:created>
  <dcterms:modified xsi:type="dcterms:W3CDTF">2009-07-11T12:00:20Z</dcterms:modified>
</cp:coreProperties>
</file>